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6" r:id="rId2"/>
    <p:sldId id="256" r:id="rId3"/>
    <p:sldId id="257" r:id="rId4"/>
    <p:sldId id="258" r:id="rId5"/>
    <p:sldId id="259" r:id="rId6"/>
    <p:sldId id="266" r:id="rId7"/>
    <p:sldId id="262" r:id="rId8"/>
    <p:sldId id="263" r:id="rId9"/>
    <p:sldId id="264" r:id="rId10"/>
    <p:sldId id="265" r:id="rId11"/>
    <p:sldId id="260" r:id="rId12"/>
    <p:sldId id="261" r:id="rId13"/>
    <p:sldId id="267" r:id="rId14"/>
    <p:sldId id="268" r:id="rId15"/>
    <p:sldId id="269" r:id="rId16"/>
    <p:sldId id="270" r:id="rId17"/>
    <p:sldId id="289" r:id="rId18"/>
    <p:sldId id="291" r:id="rId19"/>
    <p:sldId id="292" r:id="rId20"/>
    <p:sldId id="272" r:id="rId21"/>
    <p:sldId id="271" r:id="rId22"/>
    <p:sldId id="290" r:id="rId23"/>
    <p:sldId id="277" r:id="rId24"/>
    <p:sldId id="278" r:id="rId25"/>
    <p:sldId id="279" r:id="rId26"/>
    <p:sldId id="280" r:id="rId27"/>
    <p:sldId id="285" r:id="rId28"/>
    <p:sldId id="286" r:id="rId29"/>
    <p:sldId id="287" r:id="rId30"/>
    <p:sldId id="281" r:id="rId31"/>
    <p:sldId id="288" r:id="rId32"/>
    <p:sldId id="293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483" autoAdjust="0"/>
  </p:normalViewPr>
  <p:slideViewPr>
    <p:cSldViewPr>
      <p:cViewPr>
        <p:scale>
          <a:sx n="80" d="100"/>
          <a:sy n="80" d="100"/>
        </p:scale>
        <p:origin x="-151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8435C-169E-4B2B-95F2-E9B04463408A}" type="datetimeFigureOut">
              <a:rPr lang="pl-PL" smtClean="0"/>
              <a:pPr/>
              <a:t>03.04.2018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0FD24-7E61-45BE-8494-845951ACD8E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pl-PL" sz="1200" dirty="0" smtClean="0"/>
              <a:t>Regulamin ROD  </a:t>
            </a:r>
            <a:r>
              <a:rPr lang="pl-PL" sz="2400" dirty="0" smtClean="0"/>
              <a:t>§ 44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pl-PL" sz="1200" dirty="0" smtClean="0"/>
              <a:t>Altana może mieć wysokość </a:t>
            </a:r>
            <a:r>
              <a:rPr lang="pl-PL" sz="1200" b="1" dirty="0" smtClean="0">
                <a:solidFill>
                  <a:srgbClr val="C00000"/>
                </a:solidFill>
              </a:rPr>
              <a:t>do 5 metrów przy dachu dwuspadowym stromym </a:t>
            </a:r>
            <a:r>
              <a:rPr lang="pl-PL" sz="1200" b="1" dirty="0" smtClean="0"/>
              <a:t>i 4 metrów przy innym kształcie dachu.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0FD24-7E61-45BE-8494-845951ACD8E8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pl-PL" sz="1200" dirty="0" smtClean="0"/>
              <a:t>Regulamin ROD  </a:t>
            </a:r>
            <a:r>
              <a:rPr lang="pl-PL" sz="2400" dirty="0" smtClean="0"/>
              <a:t>§ 44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pl-PL" sz="1200" dirty="0" smtClean="0"/>
              <a:t>Altana może mieć wysokość </a:t>
            </a:r>
            <a:r>
              <a:rPr lang="pl-PL" sz="1200" b="1" dirty="0" smtClean="0">
                <a:solidFill>
                  <a:srgbClr val="C00000"/>
                </a:solidFill>
              </a:rPr>
              <a:t>do 5 metrów przy dachu dwuspadowym stromym </a:t>
            </a:r>
            <a:r>
              <a:rPr lang="pl-PL" sz="1200" b="1" dirty="0" smtClean="0"/>
              <a:t>i 4 metrów przy innym kształcie dachu.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0FD24-7E61-45BE-8494-845951ACD8E8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Regulamin ROD  </a:t>
            </a:r>
            <a:r>
              <a:rPr lang="pl-PL" sz="2400" dirty="0" smtClean="0"/>
              <a:t>§ 44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4.  Wysokość altany mierzy się od poziomu gruntu do najwyższego punktu dachu.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0FD24-7E61-45BE-8494-845951ACD8E8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Regulamin ROD  </a:t>
            </a:r>
            <a:r>
              <a:rPr lang="pl-PL" sz="2400" dirty="0" smtClean="0"/>
              <a:t>§ 44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4.  Wysokość altany mierzy się od poziomu gruntu do najwyższego punktu dachu.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0FD24-7E61-45BE-8494-845951ACD8E8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Regulamin ROD  </a:t>
            </a:r>
            <a:r>
              <a:rPr lang="pl-PL" sz="2400" dirty="0" smtClean="0"/>
              <a:t>§ 44</a:t>
            </a:r>
          </a:p>
          <a:p>
            <a:r>
              <a:rPr lang="pl-PL" dirty="0" smtClean="0"/>
              <a:t>2. </a:t>
            </a:r>
            <a:r>
              <a:rPr lang="pl-PL" sz="1200" dirty="0" smtClean="0"/>
              <a:t>Do powierzchni zabudowy nie wlicza się tarasu, werandy lub ganku, o ile ich łączna powierzchnia nie przekracza </a:t>
            </a:r>
            <a:r>
              <a:rPr lang="pl-PL" sz="1200" b="1" u="sng" dirty="0" smtClean="0">
                <a:solidFill>
                  <a:srgbClr val="C00000"/>
                </a:solidFill>
              </a:rPr>
              <a:t>12 m</a:t>
            </a:r>
            <a:r>
              <a:rPr lang="pl-PL" sz="1200" b="1" u="sng" baseline="30000" dirty="0" smtClean="0">
                <a:solidFill>
                  <a:srgbClr val="C00000"/>
                </a:solidFill>
              </a:rPr>
              <a:t>2</a:t>
            </a:r>
            <a:r>
              <a:rPr lang="pl-PL" sz="1200" b="1" u="sng" dirty="0" smtClean="0">
                <a:solidFill>
                  <a:srgbClr val="C00000"/>
                </a:solidFill>
              </a:rPr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0FD24-7E61-45BE-8494-845951ACD8E8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47EA-5D54-4F45-9469-8846436DF08C}" type="datetimeFigureOut">
              <a:rPr lang="pl-PL" smtClean="0"/>
              <a:pPr/>
              <a:t>03.04.2018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68ED-190C-4DBD-A4D9-E6597BB807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47EA-5D54-4F45-9469-8846436DF08C}" type="datetimeFigureOut">
              <a:rPr lang="pl-PL" smtClean="0"/>
              <a:pPr/>
              <a:t>03.04.2018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68ED-190C-4DBD-A4D9-E6597BB807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47EA-5D54-4F45-9469-8846436DF08C}" type="datetimeFigureOut">
              <a:rPr lang="pl-PL" smtClean="0"/>
              <a:pPr/>
              <a:t>03.04.2018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68ED-190C-4DBD-A4D9-E6597BB807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47EA-5D54-4F45-9469-8846436DF08C}" type="datetimeFigureOut">
              <a:rPr lang="pl-PL" smtClean="0"/>
              <a:pPr/>
              <a:t>03.04.2018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68ED-190C-4DBD-A4D9-E6597BB807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47EA-5D54-4F45-9469-8846436DF08C}" type="datetimeFigureOut">
              <a:rPr lang="pl-PL" smtClean="0"/>
              <a:pPr/>
              <a:t>03.04.2018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68ED-190C-4DBD-A4D9-E6597BB807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47EA-5D54-4F45-9469-8846436DF08C}" type="datetimeFigureOut">
              <a:rPr lang="pl-PL" smtClean="0"/>
              <a:pPr/>
              <a:t>03.04.2018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68ED-190C-4DBD-A4D9-E6597BB807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47EA-5D54-4F45-9469-8846436DF08C}" type="datetimeFigureOut">
              <a:rPr lang="pl-PL" smtClean="0"/>
              <a:pPr/>
              <a:t>03.04.2018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68ED-190C-4DBD-A4D9-E6597BB807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47EA-5D54-4F45-9469-8846436DF08C}" type="datetimeFigureOut">
              <a:rPr lang="pl-PL" smtClean="0"/>
              <a:pPr/>
              <a:t>03.04.2018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68ED-190C-4DBD-A4D9-E6597BB807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47EA-5D54-4F45-9469-8846436DF08C}" type="datetimeFigureOut">
              <a:rPr lang="pl-PL" smtClean="0"/>
              <a:pPr/>
              <a:t>03.04.2018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68ED-190C-4DBD-A4D9-E6597BB807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47EA-5D54-4F45-9469-8846436DF08C}" type="datetimeFigureOut">
              <a:rPr lang="pl-PL" smtClean="0"/>
              <a:pPr/>
              <a:t>03.04.2018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68ED-190C-4DBD-A4D9-E6597BB807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47EA-5D54-4F45-9469-8846436DF08C}" type="datetimeFigureOut">
              <a:rPr lang="pl-PL" smtClean="0"/>
              <a:pPr/>
              <a:t>03.04.2018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268ED-190C-4DBD-A4D9-E6597BB807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147EA-5D54-4F45-9469-8846436DF08C}" type="datetimeFigureOut">
              <a:rPr lang="pl-PL" smtClean="0"/>
              <a:pPr/>
              <a:t>03.04.2018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268ED-190C-4DBD-A4D9-E6597BB807E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oczkowodne.net/wodne.php?wodne=orontium" TargetMode="External"/><Relationship Id="rId13" Type="http://schemas.openxmlformats.org/officeDocument/2006/relationships/hyperlink" Target="http://oczkowodne.net/strony/sagittaria.php" TargetMode="External"/><Relationship Id="rId18" Type="http://schemas.openxmlformats.org/officeDocument/2006/relationships/hyperlink" Target="http://oczkowodne.net/flora2.php?pleuston=kotewka" TargetMode="External"/><Relationship Id="rId26" Type="http://schemas.openxmlformats.org/officeDocument/2006/relationships/hyperlink" Target="http://oczkowodne.net/podwodne.php?podwodne=moczarka" TargetMode="External"/><Relationship Id="rId39" Type="http://schemas.openxmlformats.org/officeDocument/2006/relationships/hyperlink" Target="http://oczkowodne.net/sitowie.php?sitowie=sit" TargetMode="External"/><Relationship Id="rId3" Type="http://schemas.openxmlformats.org/officeDocument/2006/relationships/hyperlink" Target="http://oczkowodne.net/wodne.php?wodne=bobrek" TargetMode="External"/><Relationship Id="rId21" Type="http://schemas.openxmlformats.org/officeDocument/2006/relationships/hyperlink" Target="http://oczkowodne.net/flora2.php?pleuston=lemna" TargetMode="External"/><Relationship Id="rId34" Type="http://schemas.openxmlformats.org/officeDocument/2006/relationships/hyperlink" Target="http://oczkowodne.net/sitowie.php?sitowie=butomus" TargetMode="External"/><Relationship Id="rId42" Type="http://schemas.openxmlformats.org/officeDocument/2006/relationships/hyperlink" Target="http://oczkowodne.net/sitowie.php?sitowie=acorus" TargetMode="External"/><Relationship Id="rId7" Type="http://schemas.openxmlformats.org/officeDocument/2006/relationships/hyperlink" Target="http://oczkowodne.net/wodne.php?wodne=hottonia" TargetMode="External"/><Relationship Id="rId12" Type="http://schemas.openxmlformats.org/officeDocument/2006/relationships/hyperlink" Target="http://oczkowodne.net/wodne.php?wodne=pontederia" TargetMode="External"/><Relationship Id="rId17" Type="http://schemas.openxmlformats.org/officeDocument/2006/relationships/hyperlink" Target="http://oczkowodne.net/flora2.php?pleuston=hiacynt" TargetMode="External"/><Relationship Id="rId25" Type="http://schemas.openxmlformats.org/officeDocument/2006/relationships/hyperlink" Target="http://oczkowodne.net/podwodne.php?podwodne=zdrojek" TargetMode="External"/><Relationship Id="rId33" Type="http://schemas.openxmlformats.org/officeDocument/2006/relationships/hyperlink" Target="http://oczkowodne.net/sitowie.php?sitowie=irys" TargetMode="External"/><Relationship Id="rId38" Type="http://schemas.openxmlformats.org/officeDocument/2006/relationships/hyperlink" Target="http://oczkowodne.net/sitowie.php?sitowie=eleochariss" TargetMode="External"/><Relationship Id="rId2" Type="http://schemas.openxmlformats.org/officeDocument/2006/relationships/image" Target="../media/image14.jpeg"/><Relationship Id="rId16" Type="http://schemas.openxmlformats.org/officeDocument/2006/relationships/hyperlink" Target="http://oczkowodne.net/flora2.php?pleuston=azolla" TargetMode="External"/><Relationship Id="rId20" Type="http://schemas.openxmlformats.org/officeDocument/2006/relationships/hyperlink" Target="http://oczkowodne.net/flora2.php?pleuston=urticularia" TargetMode="External"/><Relationship Id="rId29" Type="http://schemas.openxmlformats.org/officeDocument/2006/relationships/hyperlink" Target="http://oczkowodne.net/strony/lysimachia.php" TargetMode="External"/><Relationship Id="rId41" Type="http://schemas.openxmlformats.org/officeDocument/2006/relationships/hyperlink" Target="http://oczkowodne.net/sitowie.php?sitowie=skrzy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czkowodne.net/wodne.php?wodne=grzybienczyk" TargetMode="External"/><Relationship Id="rId11" Type="http://schemas.openxmlformats.org/officeDocument/2006/relationships/hyperlink" Target="http://oczkowodne.net/wodne.php?wodne=rdest" TargetMode="External"/><Relationship Id="rId24" Type="http://schemas.openxmlformats.org/officeDocument/2006/relationships/hyperlink" Target="http://oczkowodne.net/flora2.php?pleuston=ranae" TargetMode="External"/><Relationship Id="rId32" Type="http://schemas.openxmlformats.org/officeDocument/2006/relationships/hyperlink" Target="http://oczkowodne.net/sitowie.php?sitowie=sparganium" TargetMode="External"/><Relationship Id="rId37" Type="http://schemas.openxmlformats.org/officeDocument/2006/relationships/hyperlink" Target="http://oczkowodne.net/sitowie.php?sitowie=turzyca" TargetMode="External"/><Relationship Id="rId40" Type="http://schemas.openxmlformats.org/officeDocument/2006/relationships/hyperlink" Target="http://oczkowodne.net/sitowie.php?sitowie=scirpus" TargetMode="External"/><Relationship Id="rId45" Type="http://schemas.openxmlformats.org/officeDocument/2006/relationships/hyperlink" Target="http://oczkowodne.net/strony/typha.php" TargetMode="External"/><Relationship Id="rId5" Type="http://schemas.openxmlformats.org/officeDocument/2006/relationships/hyperlink" Target="http://oczkowodne.net/wodne.php?wodne=potamogeton" TargetMode="External"/><Relationship Id="rId15" Type="http://schemas.openxmlformats.org/officeDocument/2006/relationships/hyperlink" Target="http://oczkowodne.net/wodne.php?wodne=callitriche" TargetMode="External"/><Relationship Id="rId23" Type="http://schemas.openxmlformats.org/officeDocument/2006/relationships/hyperlink" Target="http://oczkowodne.net/flora2.php?pleuston=riccia" TargetMode="External"/><Relationship Id="rId28" Type="http://schemas.openxmlformats.org/officeDocument/2006/relationships/hyperlink" Target="http://oczkowodne.net/podwodne.php?podwodne=rogatek" TargetMode="External"/><Relationship Id="rId36" Type="http://schemas.openxmlformats.org/officeDocument/2006/relationships/hyperlink" Target="http://oczkowodne.net/sitowie.php?sitowie=manna" TargetMode="External"/><Relationship Id="rId10" Type="http://schemas.openxmlformats.org/officeDocument/2006/relationships/hyperlink" Target="http://oczkowodne.net/wodne.php?wodne=hippuris" TargetMode="External"/><Relationship Id="rId19" Type="http://schemas.openxmlformats.org/officeDocument/2006/relationships/hyperlink" Target="http://oczkowodne.net/flora2.php?pleuston=pistia" TargetMode="External"/><Relationship Id="rId31" Type="http://schemas.openxmlformats.org/officeDocument/2006/relationships/hyperlink" Target="http://oczkowodne.net/podwodne.php?podwodne=myriophyllum" TargetMode="External"/><Relationship Id="rId44" Type="http://schemas.openxmlformats.org/officeDocument/2006/relationships/hyperlink" Target="http://oczkowodne.net/sitowie.php?sitowie=trzcina" TargetMode="External"/><Relationship Id="rId4" Type="http://schemas.openxmlformats.org/officeDocument/2006/relationships/hyperlink" Target="http://oczkowodne.net/wodne.php?wodne=nuphar" TargetMode="External"/><Relationship Id="rId9" Type="http://schemas.openxmlformats.org/officeDocument/2006/relationships/hyperlink" Target="http://oczkowodne.net/wodne.php?wodne=osoka" TargetMode="External"/><Relationship Id="rId14" Type="http://schemas.openxmlformats.org/officeDocument/2006/relationships/hyperlink" Target="http://oczkowodne.net/lilie.php" TargetMode="External"/><Relationship Id="rId22" Type="http://schemas.openxmlformats.org/officeDocument/2006/relationships/hyperlink" Target="http://oczkowodne.net/flora2.php?pleuston=salwinia" TargetMode="External"/><Relationship Id="rId27" Type="http://schemas.openxmlformats.org/officeDocument/2006/relationships/hyperlink" Target="http://oczkowodne.net/podwodne.php?podwodne=rdestnica" TargetMode="External"/><Relationship Id="rId30" Type="http://schemas.openxmlformats.org/officeDocument/2006/relationships/hyperlink" Target="http://oczkowodne.net/podwodne.php?podwodne=myriophyllumaquatica" TargetMode="External"/><Relationship Id="rId35" Type="http://schemas.openxmlformats.org/officeDocument/2006/relationships/hyperlink" Target="http://oczkowodne.net/sitowie.php?sitowie=mucronatus" TargetMode="External"/><Relationship Id="rId43" Type="http://schemas.openxmlformats.org/officeDocument/2006/relationships/hyperlink" Target="http://oczkowodne.net/sitowie.php?sitowie=tatara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5"/>
          <p:cNvSpPr txBox="1">
            <a:spLocks/>
          </p:cNvSpPr>
          <p:nvPr/>
        </p:nvSpPr>
        <p:spPr>
          <a:xfrm>
            <a:off x="214282" y="1285860"/>
            <a:ext cx="8686800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PORADNIK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0" b="1" dirty="0" smtClean="0">
                <a:latin typeface="+mj-lt"/>
                <a:ea typeface="+mj-ea"/>
                <a:cs typeface="+mj-cs"/>
              </a:rPr>
              <a:t>MŁODEGO DZIAŁKOWCA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altana, taras, </a:t>
            </a:r>
            <a:r>
              <a:rPr lang="pl-PL" sz="4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zbiorniki wodne, pergola, trejaż,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szklarnie </a:t>
            </a:r>
            <a:r>
              <a:rPr lang="pl-PL" sz="4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i tunel </a:t>
            </a:r>
            <a:r>
              <a:rPr lang="pl-PL" sz="4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foliowy, okna inspektowe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ytuł 5"/>
          <p:cNvSpPr txBox="1">
            <a:spLocks/>
          </p:cNvSpPr>
          <p:nvPr/>
        </p:nvSpPr>
        <p:spPr>
          <a:xfrm>
            <a:off x="214282" y="2571744"/>
            <a:ext cx="8686800" cy="1422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ytuł 5"/>
          <p:cNvSpPr txBox="1">
            <a:spLocks/>
          </p:cNvSpPr>
          <p:nvPr/>
        </p:nvSpPr>
        <p:spPr>
          <a:xfrm>
            <a:off x="3857620" y="4572008"/>
            <a:ext cx="5000660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>
              <a:spcBef>
                <a:spcPct val="0"/>
              </a:spcBef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OPRACOWAŁ:</a:t>
            </a:r>
          </a:p>
          <a:p>
            <a:pPr lvl="0">
              <a:spcBef>
                <a:spcPct val="0"/>
              </a:spcBef>
            </a:pPr>
            <a:endParaRPr lang="pl-PL" sz="2000" b="1" dirty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pl-PL" sz="2000" b="1" dirty="0" smtClean="0">
                <a:latin typeface="+mj-lt"/>
                <a:ea typeface="+mj-ea"/>
                <a:cs typeface="+mj-cs"/>
              </a:rPr>
              <a:t>INSTRUKTOR </a:t>
            </a:r>
            <a:r>
              <a:rPr lang="pl-PL" sz="2000" b="1" dirty="0">
                <a:latin typeface="+mj-lt"/>
                <a:ea typeface="+mj-ea"/>
                <a:cs typeface="+mj-cs"/>
              </a:rPr>
              <a:t>OGRODOWY</a:t>
            </a:r>
          </a:p>
          <a:p>
            <a:pPr lvl="0" algn="ctr">
              <a:spcBef>
                <a:spcPct val="0"/>
              </a:spcBef>
            </a:pPr>
            <a:r>
              <a:rPr lang="pl-PL" sz="2000" b="1" dirty="0" smtClean="0">
                <a:latin typeface="+mj-lt"/>
                <a:ea typeface="+mj-ea"/>
                <a:cs typeface="+mj-cs"/>
              </a:rPr>
              <a:t>SPOŁECZNEJ SŁUŻBY INSTRUKTORSKIEJ</a:t>
            </a:r>
            <a:endParaRPr lang="pl-PL" sz="2000" b="1" dirty="0"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ROD ,,BIEDRUSKO”</a:t>
            </a:r>
          </a:p>
          <a:p>
            <a:pPr lvl="0" algn="ctr">
              <a:spcBef>
                <a:spcPct val="0"/>
              </a:spcBef>
            </a:pPr>
            <a:endParaRPr kumimoji="0" lang="pl-PL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Przemysław JEŻYK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027584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B050"/>
                </a:solidFill>
              </a:rPr>
              <a:t>Wymiary altany o dachu dwuspadowym </a:t>
            </a:r>
            <a:br>
              <a:rPr lang="pl-PL" sz="3600" b="1" dirty="0" smtClean="0">
                <a:solidFill>
                  <a:srgbClr val="00B050"/>
                </a:solidFill>
              </a:rPr>
            </a:br>
            <a:r>
              <a:rPr lang="pl-PL" sz="3600" b="1" dirty="0" smtClean="0">
                <a:solidFill>
                  <a:srgbClr val="00B050"/>
                </a:solidFill>
              </a:rPr>
              <a:t>(stromym) na gruncie ze spadkiem</a:t>
            </a:r>
            <a:endParaRPr lang="pl-PL" sz="3600" b="1" dirty="0">
              <a:solidFill>
                <a:srgbClr val="00B050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42" t="24442" r="53363" b="51176"/>
          <a:stretch/>
        </p:blipFill>
        <p:spPr>
          <a:xfrm>
            <a:off x="214282" y="1428736"/>
            <a:ext cx="4286280" cy="459255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43" t="48648" r="51563" b="26901"/>
          <a:stretch/>
        </p:blipFill>
        <p:spPr>
          <a:xfrm>
            <a:off x="4572000" y="1357298"/>
            <a:ext cx="4429156" cy="4663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71472" y="357166"/>
            <a:ext cx="70723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rgbClr val="00B050"/>
                </a:solidFill>
              </a:rPr>
              <a:t>Taras</a:t>
            </a:r>
            <a:endParaRPr lang="pl-PL" sz="2800" b="1" dirty="0">
              <a:solidFill>
                <a:srgbClr val="00B050"/>
              </a:solidFill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285720" y="928670"/>
            <a:ext cx="8686800" cy="2373983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2800" dirty="0" smtClean="0"/>
              <a:t> Altana może być wyposażona w zadaszony </a:t>
            </a:r>
          </a:p>
          <a:p>
            <a:pPr algn="just">
              <a:buNone/>
            </a:pPr>
            <a:r>
              <a:rPr lang="pl-PL" sz="2800" b="1" dirty="0">
                <a:solidFill>
                  <a:srgbClr val="00B050"/>
                </a:solidFill>
              </a:rPr>
              <a:t>	</a:t>
            </a:r>
            <a:r>
              <a:rPr lang="pl-PL" sz="2800" dirty="0" smtClean="0"/>
              <a:t>taras otwarty o </a:t>
            </a:r>
            <a:r>
              <a:rPr lang="pl-PL" sz="2800" u="sng" dirty="0" smtClean="0"/>
              <a:t>maksymalnej powierzchni </a:t>
            </a:r>
            <a:r>
              <a:rPr lang="pl-PL" sz="2800" b="1" dirty="0" smtClean="0">
                <a:solidFill>
                  <a:srgbClr val="FF0000"/>
                </a:solidFill>
              </a:rPr>
              <a:t>12 m</a:t>
            </a:r>
            <a:r>
              <a:rPr lang="pl-PL" sz="2800" b="1" baseline="30000" dirty="0" smtClean="0">
                <a:solidFill>
                  <a:srgbClr val="FF0000"/>
                </a:solidFill>
              </a:rPr>
              <a:t>2</a:t>
            </a:r>
            <a:r>
              <a:rPr lang="pl-PL" sz="2800" b="1" dirty="0" smtClean="0">
                <a:solidFill>
                  <a:srgbClr val="FF0000"/>
                </a:solidFill>
              </a:rPr>
              <a:t> </a:t>
            </a:r>
            <a:r>
              <a:rPr lang="pl-PL" sz="2800" b="1" dirty="0" smtClean="0"/>
              <a:t>.</a:t>
            </a:r>
            <a:endParaRPr lang="pl-PL" sz="2800" b="1" baseline="30000" dirty="0" smtClean="0"/>
          </a:p>
          <a:p>
            <a:pPr algn="just"/>
            <a:r>
              <a:rPr lang="pl-PL" sz="2800" dirty="0" smtClean="0"/>
              <a:t>Powierzchnia tarasu nie wlicza się do powierzchni altany pod warunkiem, że zarówno </a:t>
            </a:r>
            <a:r>
              <a:rPr lang="pl-PL" sz="2800" u="sng" dirty="0" smtClean="0"/>
              <a:t>pod jak i nad nim nie ma pomieszczeń.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167" b="74149"/>
          <a:stretch/>
        </p:blipFill>
        <p:spPr>
          <a:xfrm>
            <a:off x="285720" y="3143248"/>
            <a:ext cx="4143405" cy="357187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167" t="26250" b="50000"/>
          <a:stretch/>
        </p:blipFill>
        <p:spPr>
          <a:xfrm>
            <a:off x="4357686" y="3143248"/>
            <a:ext cx="4480033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42910" y="214290"/>
            <a:ext cx="707236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Regulamin ROD </a:t>
            </a:r>
            <a:r>
              <a:rPr lang="pl-PL" sz="2400" dirty="0" smtClean="0"/>
              <a:t>  </a:t>
            </a:r>
            <a:r>
              <a:rPr lang="pl-PL" dirty="0" smtClean="0"/>
              <a:t>	     </a:t>
            </a:r>
            <a:r>
              <a:rPr lang="pl-PL" sz="4100" dirty="0" smtClean="0"/>
              <a:t>§ 45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357158" y="857233"/>
            <a:ext cx="8686800" cy="150019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000" dirty="0" smtClean="0"/>
              <a:t>	Działkowiec </a:t>
            </a:r>
            <a:r>
              <a:rPr lang="pl-PL" sz="2000" dirty="0" smtClean="0">
                <a:solidFill>
                  <a:srgbClr val="FF0000"/>
                </a:solidFill>
              </a:rPr>
              <a:t>zobowiązany</a:t>
            </a:r>
            <a:r>
              <a:rPr lang="pl-PL" sz="2000" dirty="0" smtClean="0"/>
              <a:t> jest powiadomić na piśmie zarząd ROD o zamiarze budowy, nadbudowy lub rozbudowy altany działkowej, załączając rysunek uwzględniający jej powierzchnię zabudowy i wysokość oraz usytuowanie względem granic działki zgodnie z parametrami określonymi w § 44.</a:t>
            </a:r>
            <a:endParaRPr lang="pl-PL" sz="2000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28596" y="3214686"/>
            <a:ext cx="8563004" cy="29540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14350" lvl="0" indent="-514350" algn="just">
              <a:spcBef>
                <a:spcPct val="20000"/>
              </a:spcBef>
              <a:buFont typeface="+mj-lt"/>
              <a:buAutoNum type="arabicPeriod"/>
            </a:pPr>
            <a:r>
              <a:rPr lang="de-DE" sz="2400" dirty="0"/>
              <a:t>Zarząd ROD nakazuje działkowcowi wstrzymanie budowy, nadbudowy lub rozbudowy altany działkowej w przypadku zaistnienia przesłanek uzasadniających podejrzenie naruszenia przepisów </a:t>
            </a:r>
            <a:r>
              <a:rPr lang="de-DE" sz="2400" dirty="0" smtClean="0"/>
              <a:t>regulaminu</a:t>
            </a:r>
            <a:r>
              <a:rPr lang="pl-PL" sz="2400" dirty="0" smtClean="0"/>
              <a:t>.</a:t>
            </a:r>
          </a:p>
          <a:p>
            <a:pPr marL="514350" lvl="0" indent="-514350" algn="just">
              <a:spcBef>
                <a:spcPct val="20000"/>
              </a:spcBef>
            </a:pPr>
            <a:r>
              <a:rPr lang="pl-PL" sz="2400" dirty="0" smtClean="0"/>
              <a:t>2.     W </a:t>
            </a:r>
            <a:r>
              <a:rPr lang="pl-PL" sz="2400" dirty="0"/>
              <a:t>przypadku stwierdzenia przez zarząd ROD budowy, nadbudowy lub rozbudowy altany działkowej z naruszeniem przepisów regulaminu, działkowiec zobowiązany jest do usunięcia nieprawidłowości, a nawet do rozebrania budowanej lub rozbudowywanej altany działkowej, jeśli naruszenia nie mogą zostać usunięte w inny sposób.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42910" y="2571744"/>
            <a:ext cx="707236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Regulamin ROD </a:t>
            </a:r>
            <a:r>
              <a:rPr lang="pl-PL" sz="2400" dirty="0" smtClean="0"/>
              <a:t>  </a:t>
            </a:r>
            <a:r>
              <a:rPr lang="pl-PL" dirty="0" smtClean="0"/>
              <a:t>	     </a:t>
            </a:r>
            <a:r>
              <a:rPr lang="pl-PL" sz="4100" dirty="0" smtClean="0"/>
              <a:t>§ 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42910" y="500042"/>
            <a:ext cx="707236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Regulamin ROD </a:t>
            </a:r>
            <a:r>
              <a:rPr lang="pl-PL" sz="2400" dirty="0" smtClean="0"/>
              <a:t>  </a:t>
            </a:r>
            <a:r>
              <a:rPr lang="pl-PL" dirty="0" smtClean="0"/>
              <a:t>	     </a:t>
            </a:r>
            <a:r>
              <a:rPr lang="pl-PL" sz="4100" dirty="0" smtClean="0"/>
              <a:t>§ 46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785926"/>
            <a:ext cx="8686800" cy="3214709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pl-PL" sz="2400" dirty="0" smtClean="0"/>
              <a:t>3. W </a:t>
            </a:r>
            <a:r>
              <a:rPr lang="pl-PL" sz="2400" dirty="0"/>
              <a:t>przypadku powzięcia informacji, że na terenie działki wybudowano, nadbudowano lub rozbudowano altanę działkową lub inny obiekt z naruszeniem przepisów prawa, zarząd ROD,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imieniu PZD, zgłasza naruszenie do właściwego organu administracji publicznej.</a:t>
            </a:r>
          </a:p>
          <a:p>
            <a:pPr>
              <a:buNone/>
            </a:pPr>
            <a:r>
              <a:rPr lang="pl-PL" sz="2400" dirty="0" smtClean="0"/>
              <a:t>4. </a:t>
            </a:r>
            <a:r>
              <a:rPr lang="de-DE" sz="2400" dirty="0" smtClean="0"/>
              <a:t>Stwierdzenie </a:t>
            </a:r>
            <a:r>
              <a:rPr lang="de-DE" sz="2400" dirty="0"/>
              <a:t>przez właściwy organ administracji publicznej naruszenia prawa, o którym mowa w ust. 3, stanowi podstawę do zastosowania sankcji określonych w ustawie.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00034" y="214290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/>
              <a:t>SANKCJE NIEPRZEPISOWEJ ALTANY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142984"/>
            <a:ext cx="8686800" cy="49292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 smtClean="0"/>
              <a:t>PO </a:t>
            </a:r>
            <a:r>
              <a:rPr lang="pl-PL" sz="2400" dirty="0"/>
              <a:t>PIERWSZE – działkowiec zobowiązany jest do usunięcia stwierdzonych przez Zarząd ROD nieprawidłowości, a nawet do rozebrania altany</a:t>
            </a:r>
            <a:r>
              <a:rPr lang="pl-PL" sz="2400" dirty="0" smtClean="0"/>
              <a:t>.</a:t>
            </a:r>
          </a:p>
          <a:p>
            <a:pPr marL="0" indent="0" algn="just">
              <a:buNone/>
            </a:pPr>
            <a:r>
              <a:rPr lang="pl-PL" sz="2400" dirty="0" smtClean="0"/>
              <a:t>W </a:t>
            </a:r>
            <a:r>
              <a:rPr lang="pl-PL" sz="2400" dirty="0"/>
              <a:t>przypadku gdy działkowiec nie ustosunkuje się do odpowiednio do tego </a:t>
            </a:r>
            <a:r>
              <a:rPr lang="pl-PL" sz="2400" dirty="0" smtClean="0"/>
              <a:t>nakazu, </a:t>
            </a:r>
            <a:r>
              <a:rPr lang="pl-PL" sz="2400" b="1" dirty="0" smtClean="0">
                <a:solidFill>
                  <a:srgbClr val="C00000"/>
                </a:solidFill>
              </a:rPr>
              <a:t>grozi </a:t>
            </a:r>
            <a:r>
              <a:rPr lang="pl-PL" sz="2400" b="1" dirty="0">
                <a:solidFill>
                  <a:srgbClr val="C00000"/>
                </a:solidFill>
              </a:rPr>
              <a:t>mu </a:t>
            </a:r>
            <a:r>
              <a:rPr lang="pl-PL" sz="2400" b="1" dirty="0" smtClean="0">
                <a:solidFill>
                  <a:srgbClr val="C00000"/>
                </a:solidFill>
              </a:rPr>
              <a:t>pozbawienie </a:t>
            </a:r>
            <a:r>
              <a:rPr lang="pl-PL" sz="2400" b="1" dirty="0">
                <a:solidFill>
                  <a:srgbClr val="C00000"/>
                </a:solidFill>
              </a:rPr>
              <a:t>członkostwa i prawa </a:t>
            </a:r>
            <a:r>
              <a:rPr lang="pl-PL" sz="2400" b="1" dirty="0" smtClean="0">
                <a:solidFill>
                  <a:srgbClr val="C00000"/>
                </a:solidFill>
              </a:rPr>
              <a:t>do użytkowania działki.</a:t>
            </a:r>
          </a:p>
          <a:p>
            <a:pPr marL="0" indent="0" algn="just">
              <a:buNone/>
            </a:pPr>
            <a:endParaRPr lang="pl-PL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sz="2400" dirty="0" smtClean="0"/>
              <a:t>PO DRUGIE – wznoszenie na działce obiektu o niedopuszczalnych wymiarach wymaga uzyskania pozwolenia na budowę. </a:t>
            </a:r>
          </a:p>
          <a:p>
            <a:pPr marL="0" indent="0" algn="just">
              <a:buNone/>
            </a:pPr>
            <a:r>
              <a:rPr lang="pl-PL" sz="2400" dirty="0" smtClean="0"/>
              <a:t>Wzniesienie takiego obiektu bez tego zezwolenia określa się jako </a:t>
            </a:r>
            <a:r>
              <a:rPr lang="pl-PL" sz="2400" b="1" dirty="0" smtClean="0">
                <a:solidFill>
                  <a:srgbClr val="C00000"/>
                </a:solidFill>
              </a:rPr>
              <a:t>„samowola budowlana”, która pociąga za sobą sankcje nakładane przez organy nadzoru budowlanego.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2910" y="500042"/>
            <a:ext cx="7072362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Regulamin ROD </a:t>
            </a:r>
            <a:r>
              <a:rPr lang="pl-PL" sz="2400" dirty="0" smtClean="0"/>
              <a:t>  </a:t>
            </a:r>
            <a:r>
              <a:rPr lang="pl-PL" dirty="0" smtClean="0"/>
              <a:t>	     </a:t>
            </a:r>
            <a:r>
              <a:rPr lang="pl-PL" sz="4100" dirty="0" smtClean="0"/>
              <a:t>§ 49</a:t>
            </a:r>
          </a:p>
          <a:p>
            <a:r>
              <a:rPr lang="pl-PL" sz="3200" b="1" dirty="0" smtClean="0">
                <a:solidFill>
                  <a:srgbClr val="00B050"/>
                </a:solidFill>
              </a:rPr>
              <a:t>Zbiorniki wodne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28596" y="1928802"/>
            <a:ext cx="850112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400" dirty="0" smtClean="0"/>
              <a:t>Zbiorniki wodne na działce mogą mieć powierzchnię:</a:t>
            </a:r>
          </a:p>
          <a:p>
            <a:pPr lvl="1"/>
            <a:r>
              <a:rPr lang="pl-PL" sz="2400" b="1" dirty="0" smtClean="0"/>
              <a:t> - basen i brodzik łącznie do </a:t>
            </a:r>
            <a:r>
              <a:rPr lang="pl-PL" sz="2400" b="1" dirty="0" smtClean="0">
                <a:solidFill>
                  <a:srgbClr val="FF0000"/>
                </a:solidFill>
              </a:rPr>
              <a:t>15 m</a:t>
            </a:r>
            <a:r>
              <a:rPr lang="pl-PL" sz="2400" b="1" baseline="30000" dirty="0" smtClean="0">
                <a:solidFill>
                  <a:srgbClr val="FF0000"/>
                </a:solidFill>
              </a:rPr>
              <a:t>2</a:t>
            </a:r>
            <a:r>
              <a:rPr lang="pl-PL" sz="2400" b="1" dirty="0" smtClean="0"/>
              <a:t>,</a:t>
            </a:r>
          </a:p>
          <a:p>
            <a:pPr lvl="1"/>
            <a:r>
              <a:rPr lang="pl-PL" sz="2400" b="1" dirty="0" smtClean="0"/>
              <a:t> - oczko wodne do </a:t>
            </a:r>
            <a:r>
              <a:rPr lang="pl-PL" sz="2400" b="1" dirty="0" smtClean="0">
                <a:solidFill>
                  <a:srgbClr val="FF0000"/>
                </a:solidFill>
              </a:rPr>
              <a:t>10m</a:t>
            </a:r>
            <a:r>
              <a:rPr lang="pl-PL" sz="2400" b="1" baseline="30000" dirty="0" smtClean="0">
                <a:solidFill>
                  <a:srgbClr val="FF0000"/>
                </a:solidFill>
              </a:rPr>
              <a:t>2</a:t>
            </a:r>
            <a:r>
              <a:rPr lang="pl-PL" sz="2400" dirty="0" smtClean="0"/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68313" algn="l"/>
              </a:tabLst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>
                <a:tab pos="468313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Łączna powierzchnia zbiorników wodnych, o których mowa w ust. 1, nie może przekraczać powierzchni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 m</a:t>
            </a:r>
            <a:r>
              <a:rPr kumimoji="0" lang="pl-PL" sz="24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 ich głębokość nie może przekraczać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1m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68313" algn="l"/>
              </a:tabLst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313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	Odpowiedzialność za warunki sanitarno-higieniczne oraz bezpieczeństwo związane z budową i użytkowaniem zbiornika ponosi działkowiec.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83" t="50000" r="43708" b="1701"/>
          <a:stretch/>
        </p:blipFill>
        <p:spPr>
          <a:xfrm>
            <a:off x="1785918" y="214290"/>
            <a:ext cx="5143536" cy="6288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499"/>
            <a:ext cx="3667124" cy="253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Przemo\Desktop\ze szkolenia rod\moje prezentacje\fontan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642918"/>
            <a:ext cx="4109410" cy="2428892"/>
          </a:xfrm>
          <a:prstGeom prst="rect">
            <a:avLst/>
          </a:prstGeom>
          <a:noFill/>
        </p:spPr>
      </p:pic>
      <p:pic>
        <p:nvPicPr>
          <p:cNvPr id="1028" name="Picture 4" descr="C:\Users\Przemo\Desktop\ze szkolenia rod\moje prezentacje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357562"/>
            <a:ext cx="3714776" cy="3143272"/>
          </a:xfrm>
          <a:prstGeom prst="rect">
            <a:avLst/>
          </a:prstGeom>
          <a:noFill/>
        </p:spPr>
      </p:pic>
      <p:pic>
        <p:nvPicPr>
          <p:cNvPr id="1029" name="Picture 5" descr="C:\Users\Przemo\Desktop\ze szkolenia rod\moje prezentacje\379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357563"/>
            <a:ext cx="4071965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14282" y="357166"/>
            <a:ext cx="864399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Rośliny są najważniejszym elementem oczka wodnego i to głównie one decydują o jego wyglądzie. Bez roślin nasze oczko będzie wyglądało jak kałuża, która na dodatek nie wysycha. Rośliny są także ważnym elementem w równowadze biologicznej zbiornika </a:t>
            </a:r>
            <a:br>
              <a:rPr lang="pl-PL" dirty="0" smtClean="0"/>
            </a:br>
            <a:r>
              <a:rPr lang="pl-PL" dirty="0" smtClean="0"/>
              <a:t>i odpowiednia ich ilość ma duży wpływ na czystość wody i rozwój glonów. Im mniejszy mamy stawik tym więcej powinno być w nim roślin. Przy małych oczkach około 2/3 powierzchni stawiku powinny pokrywać rośliny. Głównie będą to rośliny pływające lub </a:t>
            </a:r>
            <a:br>
              <a:rPr lang="pl-PL" dirty="0" smtClean="0"/>
            </a:br>
            <a:r>
              <a:rPr lang="pl-PL" dirty="0" smtClean="0"/>
              <a:t>o pływających liściach (lilie wodne, grzybieńczyk itd.). Rośliny podwodne jak: wywłócznik, moczarka kanadyjska i rdestnica są w oczku wodnym konieczne. Nie wpływają one wprawdzie znacząco na jego wygląd, jednak są schronieniem dla drobnych zwierząt wodnych i narybku, poza tym natleniają wodę - w słoneczne dni widać pęcherzyki tlenu unoszące się nad tymi roślinami. Mniej więcej 1/3 oczka powinna być pokryta przez te rośliny przy czym ich strefa może się częściowo pokrywać ze strefą roślin pływających. </a:t>
            </a:r>
            <a:br>
              <a:rPr lang="pl-PL" dirty="0" smtClean="0"/>
            </a:br>
            <a:r>
              <a:rPr lang="pl-PL" dirty="0" smtClean="0"/>
              <a:t>Nie można też zapominać o roślinach nabrzeżnych i strefy bagiennej, ogromna większość roślin to właśnie gatunki z tej strefy (kaczeniec, czermień błotna, niezapominajka błotna itd.). Strefa bagienna powinna więc być dość duża - nie wystarczy rynna do sadzenia roślin na obrzeżu zbiornika. To właśnie rośliny strefy błotnej nadają stawikowi naturalny wygląd, szczególnie gdy płynnie przechodzi ona w dalszą część ogrodu. Istnieją różne podziały roślin wodnych (hydrofitów), a poszczególne gatunki bywają przyporządkowywane do różnych grup. I tak np. różne źródła kwalifikują osokę aloesowatą jako roślinę wodną, podwodną </a:t>
            </a:r>
            <a:br>
              <a:rPr lang="pl-PL" dirty="0" smtClean="0"/>
            </a:br>
            <a:r>
              <a:rPr lang="pl-PL" dirty="0" smtClean="0"/>
              <a:t>a nawet pływającą (takich przykładów jest wiele). Ja pogrupowałem gatunki na: rośliny swobodnie pływające, rośliny podwodne, rośliny wodne.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14282" y="642918"/>
            <a:ext cx="864399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latin typeface="Arial" pitchFamily="34" charset="0"/>
                <a:cs typeface="Arial" pitchFamily="34" charset="0"/>
              </a:rPr>
              <a:t>Rośliny wodne </a:t>
            </a:r>
          </a:p>
          <a:p>
            <a:r>
              <a:rPr lang="pl-P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Bobrek trójlistkowy</a:t>
            </a:r>
            <a:r>
              <a:rPr lang="pl-P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pl-PL" sz="1600" b="1" dirty="0" smtClean="0">
                <a:latin typeface="Arial" pitchFamily="34" charset="0"/>
                <a:cs typeface="Arial" pitchFamily="34" charset="0"/>
                <a:hlinkClick r:id="rId4"/>
              </a:rPr>
              <a:t>Grążel żółty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dirty="0" smtClean="0">
                <a:latin typeface="Arial" pitchFamily="34" charset="0"/>
                <a:cs typeface="Arial" pitchFamily="34" charset="0"/>
                <a:hlinkClick r:id="rId5"/>
              </a:rPr>
              <a:t>Rdestnica pływająca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dirty="0" smtClean="0">
                <a:latin typeface="Arial" pitchFamily="34" charset="0"/>
                <a:cs typeface="Arial" pitchFamily="34" charset="0"/>
                <a:hlinkClick r:id="rId6"/>
              </a:rPr>
              <a:t>Grzybieńczyk wodny</a:t>
            </a:r>
            <a:r>
              <a:rPr lang="pl-PL" sz="1600" b="1" dirty="0" smtClean="0">
                <a:latin typeface="Arial" pitchFamily="34" charset="0"/>
                <a:cs typeface="Arial" pitchFamily="34" charset="0"/>
                <a:hlinkClick r:id="rId7"/>
              </a:rPr>
              <a:t> </a:t>
            </a:r>
          </a:p>
          <a:p>
            <a:r>
              <a:rPr lang="pl-PL" sz="1600" b="1" dirty="0" smtClean="0">
                <a:latin typeface="Arial" pitchFamily="34" charset="0"/>
                <a:cs typeface="Arial" pitchFamily="34" charset="0"/>
                <a:hlinkClick r:id="rId7"/>
              </a:rPr>
              <a:t>Okrężnica bagienna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dirty="0" err="1" smtClean="0">
                <a:latin typeface="Arial" pitchFamily="34" charset="0"/>
                <a:cs typeface="Arial" pitchFamily="34" charset="0"/>
                <a:hlinkClick r:id="rId8"/>
              </a:rPr>
              <a:t>Oroncjum</a:t>
            </a:r>
            <a:r>
              <a:rPr lang="pl-PL" sz="1600" b="1" dirty="0" smtClean="0">
                <a:latin typeface="Arial" pitchFamily="34" charset="0"/>
                <a:cs typeface="Arial" pitchFamily="34" charset="0"/>
                <a:hlinkClick r:id="rId8"/>
              </a:rPr>
              <a:t> wodne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dirty="0" smtClean="0">
                <a:latin typeface="Arial" pitchFamily="34" charset="0"/>
                <a:cs typeface="Arial" pitchFamily="34" charset="0"/>
                <a:hlinkClick r:id="rId9"/>
              </a:rPr>
              <a:t>Osoka aloesowata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dirty="0" smtClean="0">
                <a:latin typeface="Arial" pitchFamily="34" charset="0"/>
                <a:cs typeface="Arial" pitchFamily="34" charset="0"/>
                <a:hlinkClick r:id="rId10"/>
              </a:rPr>
              <a:t>Przęstka pospolita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b="1" dirty="0" smtClean="0">
                <a:latin typeface="Arial" pitchFamily="34" charset="0"/>
                <a:cs typeface="Arial" pitchFamily="34" charset="0"/>
                <a:hlinkClick r:id="rId11"/>
              </a:rPr>
              <a:t>Rdest ziemnowodny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dirty="0" err="1" smtClean="0">
                <a:latin typeface="Arial" pitchFamily="34" charset="0"/>
                <a:cs typeface="Arial" pitchFamily="34" charset="0"/>
                <a:hlinkClick r:id="rId12"/>
              </a:rPr>
              <a:t>Rozpław</a:t>
            </a:r>
            <a:r>
              <a:rPr lang="pl-PL" sz="1600" b="1" dirty="0" smtClean="0">
                <a:latin typeface="Arial" pitchFamily="34" charset="0"/>
                <a:cs typeface="Arial" pitchFamily="34" charset="0"/>
                <a:hlinkClick r:id="rId12"/>
              </a:rPr>
              <a:t> </a:t>
            </a:r>
            <a:r>
              <a:rPr lang="pl-PL" sz="1600" b="1" dirty="0" err="1" smtClean="0">
                <a:latin typeface="Arial" pitchFamily="34" charset="0"/>
                <a:cs typeface="Arial" pitchFamily="34" charset="0"/>
                <a:hlinkClick r:id="rId12"/>
              </a:rPr>
              <a:t>sercolistny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pl-PL" sz="1600" b="1" dirty="0" smtClean="0">
                <a:latin typeface="Arial" pitchFamily="34" charset="0"/>
                <a:cs typeface="Arial" pitchFamily="34" charset="0"/>
                <a:hlinkClick r:id="rId13"/>
              </a:rPr>
              <a:t>Strzałka wodna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dirty="0" smtClean="0">
                <a:latin typeface="Arial" pitchFamily="34" charset="0"/>
                <a:cs typeface="Arial" pitchFamily="34" charset="0"/>
                <a:hlinkClick r:id="rId14"/>
              </a:rPr>
              <a:t>Grzybienie (lilie wodne)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b="1" dirty="0" smtClean="0">
                <a:latin typeface="Arial" pitchFamily="34" charset="0"/>
                <a:cs typeface="Arial" pitchFamily="34" charset="0"/>
                <a:hlinkClick r:id="rId15"/>
              </a:rPr>
              <a:t>Rzęśl</a:t>
            </a:r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endParaRPr lang="pl-PL" sz="1600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600" b="1" dirty="0" smtClean="0">
                <a:latin typeface="Arial" pitchFamily="34" charset="0"/>
                <a:cs typeface="Arial" pitchFamily="34" charset="0"/>
              </a:rPr>
              <a:t>Rośliny pływające</a:t>
            </a:r>
          </a:p>
          <a:p>
            <a:pPr>
              <a:defRPr/>
            </a:pP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16"/>
              </a:rPr>
              <a:t>Azolla karolińska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17"/>
              </a:rPr>
              <a:t>Hiacynt wodny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18"/>
              </a:rPr>
              <a:t>Kotewka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pl-PL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l-PL" sz="1600" b="1" u="sng" dirty="0" err="1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Limnobium</a:t>
            </a:r>
            <a:r>
              <a:rPr lang="pl-PL" sz="1600" b="1" u="sng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gąbczaste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19"/>
              </a:rPr>
              <a:t>Pistia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19"/>
              </a:rPr>
              <a:t>, Topian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0"/>
              </a:rPr>
              <a:t>Pływacz zwyczajny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hlinkClick r:id="rId21"/>
              </a:rPr>
              <a:t>Rzęsa drobna, </a:t>
            </a:r>
            <a:r>
              <a:rPr lang="pl-PL" sz="16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1"/>
              </a:rPr>
              <a:t>Spirodela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1"/>
              </a:rPr>
              <a:t> </a:t>
            </a:r>
            <a:r>
              <a:rPr lang="pl-PL" sz="16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1"/>
              </a:rPr>
              <a:t>wielokorzeniowa,Rzęsa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1"/>
              </a:rPr>
              <a:t> </a:t>
            </a:r>
            <a:r>
              <a:rPr lang="pl-PL" sz="16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1"/>
              </a:rPr>
              <a:t>trójrowkowa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pl-PL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2"/>
              </a:rPr>
              <a:t>Salwinia pływająca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3"/>
              </a:rPr>
              <a:t>Wgłębka wodna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4"/>
              </a:rPr>
              <a:t>Żabiściek pływający</a:t>
            </a:r>
            <a:r>
              <a:rPr lang="pl-PL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pl-PL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Rośliny podwodne</a:t>
            </a:r>
          </a:p>
          <a:p>
            <a:pPr>
              <a:defRPr/>
            </a:pP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5"/>
              </a:rPr>
              <a:t>Mech zdrojek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6"/>
              </a:rPr>
              <a:t>Moczarka kanadyjska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7"/>
              </a:rPr>
              <a:t>Rdestnica połyskująca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7"/>
              </a:rPr>
              <a:t>Rdestnica kędzierzawa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7"/>
              </a:rPr>
              <a:t>Rdestnica przeszyta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8"/>
              </a:rPr>
              <a:t>Rogatek sztywny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hlinkClick r:id="rId29"/>
              </a:rPr>
              <a:t>Tojeść rozesłana</a:t>
            </a:r>
            <a:r>
              <a:rPr lang="pl-PL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0"/>
              </a:rPr>
              <a:t>Wywłócznik brazylijski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1"/>
              </a:rPr>
              <a:t>Wywłócznik okółkowy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1"/>
              </a:rPr>
              <a:t>Wywłócznik kłosowy</a:t>
            </a:r>
            <a:endParaRPr lang="pl-PL" sz="1600" b="1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sz="1600" b="1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Rośliny </a:t>
            </a:r>
            <a:r>
              <a:rPr lang="pl-PL" sz="16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nabrzerzne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(sitowie)</a:t>
            </a:r>
          </a:p>
          <a:p>
            <a:pPr>
              <a:defRPr/>
            </a:pP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2"/>
              </a:rPr>
              <a:t>Jeżogłówka gałęziasta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3"/>
              </a:rPr>
              <a:t>Kosaciec żółty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4"/>
              </a:rPr>
              <a:t>Łączeń baldaszkowaty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5"/>
              </a:rPr>
              <a:t>Oczeret sztyletowaty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6"/>
              </a:rPr>
              <a:t>Manna </a:t>
            </a:r>
            <a:r>
              <a:rPr lang="pl-PL" sz="16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6"/>
              </a:rPr>
              <a:t>mielec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7"/>
              </a:rPr>
              <a:t>Turzyca </a:t>
            </a:r>
            <a:r>
              <a:rPr lang="pl-PL" sz="16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7"/>
              </a:rPr>
              <a:t>nibyciborowata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8"/>
              </a:rPr>
              <a:t>Ponikło błotne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9"/>
              </a:rPr>
              <a:t>Sity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pl-PL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hlinkClick r:id="rId40"/>
              </a:rPr>
              <a:t> Sitowie leśne</a:t>
            </a:r>
            <a:r>
              <a:rPr lang="pl-PL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41"/>
              </a:rPr>
              <a:t>Skrzyp bagienny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42"/>
              </a:rPr>
              <a:t>Tatarak trawiasty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43"/>
              </a:rPr>
              <a:t>Tatarak zwyczajny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44"/>
              </a:rPr>
              <a:t>Trzcina pospolita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45"/>
              </a:rPr>
              <a:t>Pałka wodna</a:t>
            </a: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5"/>
          <p:cNvSpPr txBox="1">
            <a:spLocks/>
          </p:cNvSpPr>
          <p:nvPr/>
        </p:nvSpPr>
        <p:spPr>
          <a:xfrm>
            <a:off x="142844" y="357166"/>
            <a:ext cx="8686800" cy="1422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Regulamin ROD</a:t>
            </a: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obowiązujący od 1 stycznia 2016 roku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285720" y="2000240"/>
            <a:ext cx="692948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Regulamin ROD                     </a:t>
            </a: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§ 39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85720" y="3000372"/>
            <a:ext cx="8686800" cy="1935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Działkowiec może zagospodarować działkę i wyposażyć ją w odpowiednie obiekty i urządzenia na zasadach określonych w przepisach powszechnie obowiązujących </a:t>
            </a:r>
            <a:br>
              <a:rPr kumimoji="0" lang="pl-PL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oraz w regulaminie.</a:t>
            </a:r>
            <a:endParaRPr kumimoji="0" lang="pl-PL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42910" y="285728"/>
            <a:ext cx="7072362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Regulamin ROD </a:t>
            </a:r>
            <a:r>
              <a:rPr lang="pl-PL" sz="2400" dirty="0" smtClean="0"/>
              <a:t>  </a:t>
            </a:r>
            <a:r>
              <a:rPr lang="pl-PL" dirty="0" smtClean="0"/>
              <a:t>	     </a:t>
            </a:r>
            <a:r>
              <a:rPr lang="pl-PL" sz="4100" dirty="0" smtClean="0"/>
              <a:t>§ 50</a:t>
            </a:r>
          </a:p>
          <a:p>
            <a:r>
              <a:rPr lang="pl-PL" sz="3200" b="1" dirty="0" smtClean="0">
                <a:solidFill>
                  <a:srgbClr val="00B050"/>
                </a:solidFill>
              </a:rPr>
              <a:t>PERGOLE I TREJAŻE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714488"/>
            <a:ext cx="8686800" cy="278608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800" dirty="0" smtClean="0"/>
              <a:t>Pergole, trejaże i inne podpory do roślin pnących na działce nie mogą być usytuowane w odległości mniejszej </a:t>
            </a:r>
            <a:r>
              <a:rPr lang="pl-PL" sz="2800" dirty="0" smtClean="0">
                <a:solidFill>
                  <a:srgbClr val="FF0000"/>
                </a:solidFill>
              </a:rPr>
              <a:t>niż 1 </a:t>
            </a:r>
            <a:r>
              <a:rPr lang="pl-PL" sz="2800" dirty="0" smtClean="0"/>
              <a:t>metr od granic działki.</a:t>
            </a:r>
          </a:p>
          <a:p>
            <a:pPr marL="514350" indent="-514350">
              <a:buNone/>
            </a:pPr>
            <a:endParaRPr lang="pl-PL" sz="2800" dirty="0"/>
          </a:p>
          <a:p>
            <a:pPr marL="514350" indent="-514350">
              <a:buFont typeface="+mj-lt"/>
              <a:buAutoNum type="arabicPeriod"/>
            </a:pPr>
            <a:r>
              <a:rPr lang="pl-PL" sz="2800" dirty="0" smtClean="0"/>
              <a:t>W odległości </a:t>
            </a:r>
            <a:r>
              <a:rPr lang="pl-PL" sz="2800" dirty="0" smtClean="0">
                <a:solidFill>
                  <a:srgbClr val="FF0000"/>
                </a:solidFill>
              </a:rPr>
              <a:t>do 2</a:t>
            </a:r>
            <a:r>
              <a:rPr lang="pl-PL" sz="2800" dirty="0" smtClean="0"/>
              <a:t> metrów od granic działki, pergole, trejaże i inne podpory do roślin pnących nie mogą przekraczać </a:t>
            </a:r>
            <a:r>
              <a:rPr lang="pl-PL" sz="2800" dirty="0" smtClean="0">
                <a:solidFill>
                  <a:srgbClr val="FF0000"/>
                </a:solidFill>
              </a:rPr>
              <a:t>wysokości 2</a:t>
            </a:r>
            <a:r>
              <a:rPr lang="pl-PL" sz="2800" dirty="0" smtClean="0"/>
              <a:t> metrów.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8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109808"/>
          </a:xfrm>
        </p:spPr>
        <p:txBody>
          <a:bodyPr numCol="2"/>
          <a:lstStyle/>
          <a:p>
            <a:r>
              <a:rPr lang="pl-PL" dirty="0" smtClean="0"/>
              <a:t>Pergola</a:t>
            </a:r>
            <a:br>
              <a:rPr lang="pl-PL" dirty="0" smtClean="0"/>
            </a:br>
            <a:r>
              <a:rPr lang="pl-PL" dirty="0" smtClean="0"/>
              <a:t>Trejaż</a:t>
            </a:r>
            <a:endParaRPr lang="pl-PL" dirty="0"/>
          </a:p>
        </p:txBody>
      </p:sp>
      <p:sp>
        <p:nvSpPr>
          <p:cNvPr id="3" name="Symbol zastępczy zawartości 10"/>
          <p:cNvSpPr>
            <a:spLocks noGrp="1"/>
          </p:cNvSpPr>
          <p:nvPr>
            <p:ph sz="half" idx="1"/>
          </p:nvPr>
        </p:nvSpPr>
        <p:spPr>
          <a:xfrm>
            <a:off x="304800" y="1196752"/>
            <a:ext cx="4191000" cy="3160942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pl-PL" sz="2400" dirty="0" smtClean="0"/>
              <a:t>Budowla ogrodowa w postaci zacienionej alei lub element budynku w architekturze. Składa się z dwóch rzędów podpór (słupków) i ułożonej na nich lekkiej kratownicy lub układu belek podtrzymujących rośliny.</a:t>
            </a:r>
            <a:endParaRPr lang="pl-PL" sz="2400" dirty="0"/>
          </a:p>
        </p:txBody>
      </p:sp>
      <p:sp>
        <p:nvSpPr>
          <p:cNvPr id="4" name="Symbol zastępczy zawartości 11"/>
          <p:cNvSpPr txBox="1">
            <a:spLocks/>
          </p:cNvSpPr>
          <p:nvPr/>
        </p:nvSpPr>
        <p:spPr>
          <a:xfrm>
            <a:off x="4648200" y="1196752"/>
            <a:ext cx="4343400" cy="26608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Budowla ogrodowa w postaci szeregu słupków, połączonych </a:t>
            </a:r>
            <a:b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 góry poziomą belką.</a:t>
            </a:r>
            <a:b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Na belce osadzone są zwykle symetryczne</a:t>
            </a:r>
            <a:r>
              <a:rPr kumimoji="0" lang="pl-PL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elementy poprzeczne w postaci krótkich grubych poprzeczek.</a:t>
            </a:r>
            <a:endParaRPr kumimoji="0" lang="pl-PL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Obraz 4" descr="Belleaire-Pergola-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712" y="4149080"/>
            <a:ext cx="3607784" cy="2403686"/>
          </a:xfrm>
          <a:prstGeom prst="rect">
            <a:avLst/>
          </a:prstGeom>
        </p:spPr>
      </p:pic>
      <p:pic>
        <p:nvPicPr>
          <p:cNvPr id="6" name="Obraz 5" descr="treja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149080"/>
            <a:ext cx="3713066" cy="2408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zemo\Desktop\ze szkolenia rod\moje prezentacje\pergola_2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4071966" cy="2857520"/>
          </a:xfrm>
          <a:prstGeom prst="rect">
            <a:avLst/>
          </a:prstGeom>
          <a:noFill/>
        </p:spPr>
      </p:pic>
      <p:pic>
        <p:nvPicPr>
          <p:cNvPr id="2051" name="Picture 3" descr="C:\Users\Przemo\Desktop\ze szkolenia rod\moje prezentacje\wooden-wall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369446"/>
            <a:ext cx="4143404" cy="3107553"/>
          </a:xfrm>
          <a:prstGeom prst="rect">
            <a:avLst/>
          </a:prstGeom>
          <a:noFill/>
        </p:spPr>
      </p:pic>
      <p:pic>
        <p:nvPicPr>
          <p:cNvPr id="2052" name="Picture 4" descr="C:\Users\Przemo\Desktop\ze szkolenia rod\moje prezentacje\thP0S2M40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7" y="357166"/>
            <a:ext cx="4307819" cy="2857520"/>
          </a:xfrm>
          <a:prstGeom prst="rect">
            <a:avLst/>
          </a:prstGeom>
          <a:noFill/>
        </p:spPr>
      </p:pic>
      <p:pic>
        <p:nvPicPr>
          <p:cNvPr id="2054" name="Picture 6" descr="C:\Users\Przemo\Desktop\ze szkolenia rod\moje prezentacje\th1X8HBEX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10332" y="3357562"/>
            <a:ext cx="437651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936104"/>
          </a:xfrm>
        </p:spPr>
        <p:txBody>
          <a:bodyPr/>
          <a:lstStyle/>
          <a:p>
            <a:r>
              <a:rPr lang="pl-PL" dirty="0" smtClean="0"/>
              <a:t>Rośliny pnące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48883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pl-PL" altLang="pl-PL" b="1" dirty="0"/>
              <a:t>Najpopularniejsze pnącza jednoroczne: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l-PL" altLang="pl-PL" dirty="0"/>
              <a:t> wilec purpurowy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l-PL" altLang="pl-PL" dirty="0"/>
              <a:t> fasola wielokwiatowa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l-PL" altLang="pl-PL" dirty="0"/>
              <a:t> groszek pachnący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l-PL" altLang="pl-PL" dirty="0"/>
              <a:t> chmiel ozdobny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l-PL" altLang="pl-PL" dirty="0"/>
              <a:t> tunbergia oskrzydlona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06797"/>
            <a:ext cx="191566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06797"/>
            <a:ext cx="192339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65104"/>
            <a:ext cx="1923393" cy="246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5104"/>
            <a:ext cx="1915666" cy="252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622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/>
          <a:lstStyle/>
          <a:p>
            <a:r>
              <a:rPr lang="pl-PL" dirty="0"/>
              <a:t>Rośliny pnące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pl-PL" altLang="pl-PL" b="1" dirty="0"/>
              <a:t>Najpopularniejsze pnącza wieloletnie: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l-PL" altLang="pl-PL" dirty="0"/>
              <a:t> bluszcz pospolity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l-PL" altLang="pl-PL" dirty="0"/>
              <a:t> glicynia chińska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l-PL" altLang="pl-PL" dirty="0"/>
              <a:t> hortensja pnąca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l-PL" altLang="pl-PL" dirty="0"/>
              <a:t> milin amerykański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59625"/>
            <a:ext cx="2088233" cy="240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59624"/>
            <a:ext cx="2088232" cy="240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04450"/>
            <a:ext cx="2088232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4502139"/>
            <a:ext cx="2088233" cy="227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042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88639"/>
            <a:ext cx="8686800" cy="1008113"/>
          </a:xfrm>
        </p:spPr>
        <p:txBody>
          <a:bodyPr/>
          <a:lstStyle/>
          <a:p>
            <a:r>
              <a:rPr lang="pl-PL" dirty="0"/>
              <a:t>Rośliny pnące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pl-PL" altLang="pl-PL" b="1" dirty="0"/>
              <a:t> </a:t>
            </a:r>
            <a:r>
              <a:rPr lang="pl-PL" altLang="pl-PL" dirty="0"/>
              <a:t>powojnik </a:t>
            </a:r>
            <a:r>
              <a:rPr lang="pl-PL" altLang="pl-PL" dirty="0" err="1"/>
              <a:t>Jackmana</a:t>
            </a:r>
            <a:endParaRPr lang="pl-PL" altLang="pl-PL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pl-PL" altLang="pl-PL" dirty="0"/>
              <a:t> rdest </a:t>
            </a:r>
            <a:r>
              <a:rPr lang="pl-PL" altLang="pl-PL" dirty="0" err="1"/>
              <a:t>Auberta</a:t>
            </a:r>
            <a:endParaRPr lang="pl-PL" altLang="pl-PL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pl-PL" altLang="pl-PL" dirty="0"/>
              <a:t> róża pnąca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l-PL" altLang="pl-PL" dirty="0"/>
              <a:t> wiciokrzew pomorski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9"/>
            <a:ext cx="1872208" cy="249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352" y="4033070"/>
            <a:ext cx="1901904" cy="266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59" y="4005063"/>
            <a:ext cx="1888500" cy="269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1340770"/>
            <a:ext cx="1871070" cy="247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94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008112"/>
          </a:xfrm>
        </p:spPr>
        <p:txBody>
          <a:bodyPr/>
          <a:lstStyle/>
          <a:p>
            <a:r>
              <a:rPr lang="pl-PL" dirty="0"/>
              <a:t>Rośliny pnące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340768"/>
            <a:ext cx="8884096" cy="5328592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pl-PL" altLang="pl-PL" dirty="0"/>
              <a:t>winobluszcz pięciolistkowy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l-PL" altLang="pl-PL" dirty="0"/>
              <a:t> winobluszcz trójklapowy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1300"/>
            <a:ext cx="2736304" cy="374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81300"/>
            <a:ext cx="2736304" cy="374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81300"/>
            <a:ext cx="2736304" cy="374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677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04800" y="1556792"/>
            <a:ext cx="8683752" cy="51378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 smtClean="0"/>
              <a:t>Szklarnia na działce może mieć powierzchnię nie przekraczającą </a:t>
            </a:r>
            <a:r>
              <a:rPr lang="pl-PL" b="1" dirty="0" smtClean="0">
                <a:solidFill>
                  <a:srgbClr val="C00000"/>
                </a:solidFill>
              </a:rPr>
              <a:t>25 m</a:t>
            </a:r>
            <a:r>
              <a:rPr lang="pl-PL" b="1" baseline="30000" dirty="0" smtClean="0">
                <a:solidFill>
                  <a:srgbClr val="C00000"/>
                </a:solidFill>
              </a:rPr>
              <a:t>2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dirty="0" smtClean="0"/>
              <a:t>i wysokość </a:t>
            </a:r>
            <a:r>
              <a:rPr lang="pl-PL" b="1" dirty="0" smtClean="0">
                <a:solidFill>
                  <a:srgbClr val="C00000"/>
                </a:solidFill>
              </a:rPr>
              <a:t>3 m</a:t>
            </a:r>
            <a:r>
              <a:rPr lang="pl-PL" dirty="0" smtClean="0"/>
              <a:t>. Nie może ona posiadać stałych urządzeń grzewczych oraz urządzeń, których funkcjonowanie zanieczyszcza środowisko.</a:t>
            </a:r>
          </a:p>
        </p:txBody>
      </p:sp>
      <p:sp>
        <p:nvSpPr>
          <p:cNvPr id="5" name="Prostokąt 4"/>
          <p:cNvSpPr/>
          <p:nvPr/>
        </p:nvSpPr>
        <p:spPr>
          <a:xfrm>
            <a:off x="642910" y="214290"/>
            <a:ext cx="7072362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Regulamin ROD </a:t>
            </a:r>
            <a:r>
              <a:rPr lang="pl-PL" sz="2400" dirty="0" smtClean="0"/>
              <a:t>  </a:t>
            </a:r>
            <a:r>
              <a:rPr lang="pl-PL" dirty="0" smtClean="0"/>
              <a:t>	     </a:t>
            </a:r>
            <a:r>
              <a:rPr lang="pl-PL" sz="4100" dirty="0" smtClean="0"/>
              <a:t>§ 47</a:t>
            </a:r>
          </a:p>
          <a:p>
            <a:r>
              <a:rPr lang="pl-PL" sz="3200" b="1" dirty="0" smtClean="0">
                <a:solidFill>
                  <a:srgbClr val="00B050"/>
                </a:solidFill>
              </a:rPr>
              <a:t>SZKLARNIA</a:t>
            </a:r>
          </a:p>
        </p:txBody>
      </p:sp>
      <p:pic>
        <p:nvPicPr>
          <p:cNvPr id="10241" name="Picture 1" descr="C:\Users\Przemo\Desktop\ze szkolenia rod\moje prezentacje\940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14752"/>
            <a:ext cx="4231005" cy="2898040"/>
          </a:xfrm>
          <a:prstGeom prst="rect">
            <a:avLst/>
          </a:prstGeom>
          <a:noFill/>
        </p:spPr>
      </p:pic>
      <p:pic>
        <p:nvPicPr>
          <p:cNvPr id="10242" name="Picture 2" descr="C:\Users\Przemo\Desktop\ze szkolenia rod\moje prezentacje\szklarnia-juliana-duńska-model-gardener-214-3-600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714752"/>
            <a:ext cx="4186247" cy="2881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893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l-PL" sz="2800" dirty="0"/>
              <a:t>Tunele foliowe na działce nie mogą przekraczać </a:t>
            </a:r>
            <a:r>
              <a:rPr lang="pl-PL" sz="2800" dirty="0">
                <a:solidFill>
                  <a:srgbClr val="C00000"/>
                </a:solidFill>
              </a:rPr>
              <a:t>20%</a:t>
            </a:r>
            <a:r>
              <a:rPr lang="pl-PL" sz="2800" dirty="0"/>
              <a:t> całkowitej powierzchni działki i </a:t>
            </a:r>
            <a:r>
              <a:rPr lang="pl-PL" sz="2800" dirty="0">
                <a:solidFill>
                  <a:srgbClr val="C00000"/>
                </a:solidFill>
              </a:rPr>
              <a:t>3 m</a:t>
            </a:r>
            <a:r>
              <a:rPr lang="pl-PL" sz="2800" dirty="0"/>
              <a:t> wysokości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z </a:t>
            </a:r>
            <a:r>
              <a:rPr lang="pl-PL" sz="2800" dirty="0"/>
              <a:t>tym, że w razie jednoczesnego posiadania szklarni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i </a:t>
            </a:r>
            <a:r>
              <a:rPr lang="pl-PL" sz="2800" dirty="0"/>
              <a:t>tuneli foliowych ich łączna powierzchnia nie może przekraczać </a:t>
            </a:r>
            <a:r>
              <a:rPr lang="pl-PL" sz="2800" dirty="0">
                <a:solidFill>
                  <a:srgbClr val="C00000"/>
                </a:solidFill>
              </a:rPr>
              <a:t>20%</a:t>
            </a:r>
            <a:r>
              <a:rPr lang="pl-PL" sz="2800" dirty="0"/>
              <a:t> całkowitej powierzchni działki.</a:t>
            </a:r>
          </a:p>
          <a:p>
            <a:pPr algn="just"/>
            <a:endParaRPr lang="pl-PL" sz="2800" dirty="0"/>
          </a:p>
        </p:txBody>
      </p:sp>
      <p:sp>
        <p:nvSpPr>
          <p:cNvPr id="9" name="Prostokąt 8"/>
          <p:cNvSpPr/>
          <p:nvPr/>
        </p:nvSpPr>
        <p:spPr>
          <a:xfrm>
            <a:off x="642910" y="214290"/>
            <a:ext cx="7072362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Regulamin ROD </a:t>
            </a:r>
            <a:r>
              <a:rPr lang="pl-PL" sz="2400" dirty="0" smtClean="0"/>
              <a:t>  </a:t>
            </a:r>
            <a:r>
              <a:rPr lang="pl-PL" dirty="0" smtClean="0"/>
              <a:t>	     </a:t>
            </a:r>
            <a:r>
              <a:rPr lang="pl-PL" sz="4100" dirty="0" smtClean="0"/>
              <a:t>§ 48</a:t>
            </a:r>
          </a:p>
          <a:p>
            <a:r>
              <a:rPr lang="pl-PL" sz="3200" b="1" dirty="0" smtClean="0">
                <a:solidFill>
                  <a:srgbClr val="00B050"/>
                </a:solidFill>
              </a:rPr>
              <a:t>TUNEL FOLIOWY</a:t>
            </a:r>
          </a:p>
        </p:txBody>
      </p:sp>
      <p:pic>
        <p:nvPicPr>
          <p:cNvPr id="9217" name="Picture 1" descr="C:\Users\Przemo\Desktop\ze szkolenia rod\moje prezentacje\th2L6AHYU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867702"/>
            <a:ext cx="3571900" cy="2647408"/>
          </a:xfrm>
          <a:prstGeom prst="rect">
            <a:avLst/>
          </a:prstGeom>
          <a:noFill/>
        </p:spPr>
      </p:pic>
      <p:pic>
        <p:nvPicPr>
          <p:cNvPr id="9218" name="Picture 2" descr="C:\Users\Przemo\Desktop\ze szkolenia rod\moje prezentacje\thB718A5S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929066"/>
            <a:ext cx="2214578" cy="2558579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3929058" y="4714884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EFEKT KOŃCOWY</a:t>
            </a:r>
            <a:endParaRPr lang="pl-PL" sz="2000" b="1" dirty="0"/>
          </a:p>
        </p:txBody>
      </p:sp>
      <p:sp>
        <p:nvSpPr>
          <p:cNvPr id="10" name="Strzałka w prawo 9"/>
          <p:cNvSpPr/>
          <p:nvPr/>
        </p:nvSpPr>
        <p:spPr>
          <a:xfrm>
            <a:off x="4143372" y="5214950"/>
            <a:ext cx="1571636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981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2000240"/>
            <a:ext cx="8686800" cy="3375036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pl-PL" sz="2800" dirty="0" smtClean="0"/>
              <a:t>Szklarnia i tunel foliowy powinny być usytuowane </a:t>
            </a:r>
            <a:br>
              <a:rPr lang="pl-PL" sz="2800" dirty="0" smtClean="0"/>
            </a:br>
            <a:r>
              <a:rPr lang="pl-PL" sz="2800" dirty="0" smtClean="0"/>
              <a:t>w odległości nie mniejszej niż 1 m od granic działek sąsiednich, granicy ROD i dróg komunikacyjnych </a:t>
            </a:r>
            <a:br>
              <a:rPr lang="pl-PL" sz="2800" dirty="0" smtClean="0"/>
            </a:br>
            <a:r>
              <a:rPr lang="pl-PL" sz="2800" dirty="0" smtClean="0"/>
              <a:t>w ROD.</a:t>
            </a:r>
            <a:r>
              <a:rPr lang="pl-PL" sz="2800" dirty="0"/>
              <a:t> </a:t>
            </a:r>
            <a:r>
              <a:rPr lang="pl-PL" sz="2800" dirty="0" smtClean="0"/>
              <a:t>                                                                                                                  </a:t>
            </a:r>
          </a:p>
          <a:p>
            <a:pPr marL="457200" indent="-457200" algn="just">
              <a:buNone/>
            </a:pPr>
            <a:endParaRPr lang="pl-PL" sz="2800" dirty="0"/>
          </a:p>
          <a:p>
            <a:pPr marL="457200" indent="-457200">
              <a:buNone/>
            </a:pPr>
            <a:r>
              <a:rPr lang="pl-PL" sz="2800" dirty="0" smtClean="0"/>
              <a:t>3.   Zarząd </a:t>
            </a:r>
            <a:r>
              <a:rPr lang="pl-PL" sz="2800" dirty="0"/>
              <a:t>ROD nakazuje rozbiórkę szklarni i tuneli foliowych z powodu nieestetycznego wyglądu lub nieprzestrzegania regulaminu przy ich stawianiu.</a:t>
            </a:r>
          </a:p>
        </p:txBody>
      </p:sp>
      <p:sp>
        <p:nvSpPr>
          <p:cNvPr id="6" name="Prostokąt 5"/>
          <p:cNvSpPr/>
          <p:nvPr/>
        </p:nvSpPr>
        <p:spPr>
          <a:xfrm>
            <a:off x="642910" y="214290"/>
            <a:ext cx="7072362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Regulamin ROD </a:t>
            </a:r>
            <a:r>
              <a:rPr lang="pl-PL" sz="2400" dirty="0" smtClean="0"/>
              <a:t>  </a:t>
            </a:r>
            <a:r>
              <a:rPr lang="pl-PL" dirty="0" smtClean="0"/>
              <a:t>	     </a:t>
            </a:r>
            <a:r>
              <a:rPr lang="pl-PL" sz="4100" dirty="0" smtClean="0"/>
              <a:t>§ 48</a:t>
            </a:r>
          </a:p>
          <a:p>
            <a:r>
              <a:rPr lang="pl-PL" sz="3200" b="1" dirty="0" smtClean="0">
                <a:solidFill>
                  <a:srgbClr val="00B050"/>
                </a:solidFill>
              </a:rPr>
              <a:t>SZKLARNIA I TUNEL FOLIOWY</a:t>
            </a:r>
          </a:p>
        </p:txBody>
      </p:sp>
    </p:spTree>
    <p:extLst>
      <p:ext uri="{BB962C8B-B14F-4D97-AF65-F5344CB8AC3E}">
        <p14:creationId xmlns="" xmlns:p14="http://schemas.microsoft.com/office/powerpoint/2010/main" val="2316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285720" y="500042"/>
            <a:ext cx="692948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Regulamin ROD                     </a:t>
            </a: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§ 40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556792"/>
            <a:ext cx="8443664" cy="4968552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pl-PL" sz="2800" dirty="0" smtClean="0"/>
              <a:t>Granice działki muszą być zgodne z planem zagospodarowania ROD i trwale oznakowane</a:t>
            </a:r>
          </a:p>
          <a:p>
            <a:pPr marL="514350" indent="-514350" algn="just">
              <a:buAutoNum type="arabicPeriod"/>
            </a:pPr>
            <a:r>
              <a:rPr lang="pl-PL" sz="2800" dirty="0" smtClean="0"/>
              <a:t>Zmiana granic działki wymaga uprzedniej zmiany planu zagospodarowania ROD</a:t>
            </a:r>
          </a:p>
          <a:p>
            <a:pPr marL="514350" indent="-514350" algn="just">
              <a:buAutoNum type="arabicPeriod"/>
            </a:pPr>
            <a:r>
              <a:rPr lang="pl-PL" sz="2800" dirty="0" smtClean="0"/>
              <a:t>Obowiązek przywrócenia zgodności granic działki </a:t>
            </a:r>
          </a:p>
          <a:p>
            <a:pPr marL="514350" indent="-514350" algn="just">
              <a:buNone/>
            </a:pPr>
            <a:r>
              <a:rPr lang="pl-PL" sz="2800" dirty="0"/>
              <a:t>	</a:t>
            </a:r>
            <a:r>
              <a:rPr lang="pl-PL" sz="2800" dirty="0" smtClean="0"/>
              <a:t>z planem zagospodarowania ROD spoczywa na zarządzie ROD. </a:t>
            </a:r>
          </a:p>
          <a:p>
            <a:pPr marL="514350" indent="-514350" algn="just">
              <a:buNone/>
            </a:pPr>
            <a:r>
              <a:rPr lang="pl-PL" sz="2800" b="1" dirty="0">
                <a:solidFill>
                  <a:srgbClr val="C00000"/>
                </a:solidFill>
              </a:rPr>
              <a:t>	</a:t>
            </a:r>
            <a:r>
              <a:rPr lang="pl-PL" sz="2800" b="1" dirty="0" smtClean="0">
                <a:solidFill>
                  <a:srgbClr val="C00000"/>
                </a:solidFill>
              </a:rPr>
              <a:t>Jednakże obowiązek ten obciąża działkowca, jeżeli samowolnie naruszył granice działki.</a:t>
            </a:r>
            <a:endParaRPr lang="pl-PL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528" t="49598" r="1001" b="25850"/>
          <a:stretch/>
        </p:blipFill>
        <p:spPr>
          <a:xfrm>
            <a:off x="785786" y="1357298"/>
            <a:ext cx="7786742" cy="518250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42910" y="214290"/>
            <a:ext cx="7072362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Regulamin ROD </a:t>
            </a:r>
            <a:r>
              <a:rPr lang="pl-PL" sz="2400" dirty="0" smtClean="0"/>
              <a:t>  </a:t>
            </a:r>
            <a:r>
              <a:rPr lang="pl-PL" dirty="0" smtClean="0"/>
              <a:t>	     </a:t>
            </a:r>
            <a:r>
              <a:rPr lang="pl-PL" sz="4100" dirty="0" smtClean="0"/>
              <a:t>§ 48</a:t>
            </a:r>
          </a:p>
          <a:p>
            <a:r>
              <a:rPr lang="pl-PL" sz="3200" b="1" dirty="0" smtClean="0">
                <a:solidFill>
                  <a:srgbClr val="00B050"/>
                </a:solidFill>
              </a:rPr>
              <a:t>SZKLARNIA I TUNEL FOLIOWY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pl-PL" sz="2800" dirty="0" smtClean="0"/>
              <a:t>Okna inspektowe na działce mogą mieć łączną powierzchnię </a:t>
            </a:r>
            <a:r>
              <a:rPr lang="pl-PL" sz="2800" b="1" dirty="0" smtClean="0">
                <a:solidFill>
                  <a:srgbClr val="C00000"/>
                </a:solidFill>
              </a:rPr>
              <a:t>do 9 m</a:t>
            </a:r>
            <a:r>
              <a:rPr lang="pl-PL" sz="2800" b="1" baseline="30000" dirty="0" smtClean="0">
                <a:solidFill>
                  <a:srgbClr val="C00000"/>
                </a:solidFill>
              </a:rPr>
              <a:t>2</a:t>
            </a:r>
            <a:r>
              <a:rPr lang="pl-PL" sz="2800" dirty="0"/>
              <a:t>.</a:t>
            </a:r>
          </a:p>
        </p:txBody>
      </p:sp>
      <p:sp>
        <p:nvSpPr>
          <p:cNvPr id="6" name="Prostokąt 5"/>
          <p:cNvSpPr/>
          <p:nvPr/>
        </p:nvSpPr>
        <p:spPr>
          <a:xfrm>
            <a:off x="642910" y="214290"/>
            <a:ext cx="7072362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Regulamin ROD </a:t>
            </a:r>
            <a:r>
              <a:rPr lang="pl-PL" sz="2400" dirty="0" smtClean="0"/>
              <a:t>  </a:t>
            </a:r>
            <a:r>
              <a:rPr lang="pl-PL" dirty="0" smtClean="0"/>
              <a:t>	     </a:t>
            </a:r>
            <a:r>
              <a:rPr lang="pl-PL" sz="4100" dirty="0" smtClean="0"/>
              <a:t>§ 48</a:t>
            </a:r>
          </a:p>
          <a:p>
            <a:r>
              <a:rPr lang="pl-PL" sz="3200" b="1" dirty="0" smtClean="0">
                <a:solidFill>
                  <a:srgbClr val="00B050"/>
                </a:solidFill>
              </a:rPr>
              <a:t>OKNA INSPEKTOWE</a:t>
            </a:r>
          </a:p>
        </p:txBody>
      </p:sp>
      <p:pic>
        <p:nvPicPr>
          <p:cNvPr id="6145" name="Picture 1" descr="C:\Users\Przemo\Desktop\ze szkolenia rod\moje prezentacje\thGG02SK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3624739" cy="3357586"/>
          </a:xfrm>
          <a:prstGeom prst="rect">
            <a:avLst/>
          </a:prstGeom>
          <a:noFill/>
        </p:spPr>
      </p:pic>
      <p:pic>
        <p:nvPicPr>
          <p:cNvPr id="6146" name="Picture 2" descr="C:\Users\Przemo\Desktop\ze szkolenia rod\moje prezentacje\thZN2H8E0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714620"/>
            <a:ext cx="4482735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4802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42984"/>
            <a:ext cx="9144000" cy="221457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FFC000"/>
                </a:solidFill>
              </a:rPr>
              <a:t>DZIĘKUJĘ </a:t>
            </a:r>
            <a:br>
              <a:rPr lang="pl-PL" sz="5400" b="1" dirty="0" smtClean="0">
                <a:solidFill>
                  <a:srgbClr val="FFC000"/>
                </a:solidFill>
              </a:rPr>
            </a:br>
            <a:r>
              <a:rPr lang="pl-PL" sz="5400" b="1" dirty="0" smtClean="0">
                <a:solidFill>
                  <a:srgbClr val="FFC000"/>
                </a:solidFill>
              </a:rPr>
              <a:t>ZA POŚWIĘCONY CZAS</a:t>
            </a:r>
            <a:endParaRPr lang="pl-PL" sz="5400" b="1" dirty="0">
              <a:solidFill>
                <a:srgbClr val="FFC000"/>
              </a:solidFill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3929066"/>
            <a:ext cx="9001156" cy="2214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ZAPRASZAM NA INNE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WIADOMOŚCI O NASZYCH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WSPANIAŁYCH OGRÓDKACH 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71472" y="357166"/>
            <a:ext cx="707236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Regulamin ROD </a:t>
            </a:r>
            <a:r>
              <a:rPr lang="pl-PL" sz="2400" dirty="0" smtClean="0"/>
              <a:t>  </a:t>
            </a:r>
            <a:r>
              <a:rPr lang="pl-PL" dirty="0" smtClean="0"/>
              <a:t>	     </a:t>
            </a:r>
            <a:r>
              <a:rPr lang="pl-PL" sz="4100" dirty="0" smtClean="0"/>
              <a:t>§ 41</a:t>
            </a:r>
          </a:p>
          <a:p>
            <a:r>
              <a:rPr lang="pl-PL" sz="2800" b="1" dirty="0" smtClean="0">
                <a:solidFill>
                  <a:srgbClr val="00B050"/>
                </a:solidFill>
              </a:rPr>
              <a:t>Urządzenia na działce </a:t>
            </a:r>
            <a:endParaRPr lang="pl-PL" sz="2800" b="1" dirty="0">
              <a:solidFill>
                <a:srgbClr val="00B050"/>
              </a:solidFill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428736"/>
            <a:ext cx="8686800" cy="5162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 smtClean="0"/>
              <a:t>Z uwzględnieniem warunków określonych w przepisach powszechnie obowiązujących oraz w regulaminie, działka może być wyposażona </a:t>
            </a:r>
          </a:p>
          <a:p>
            <a:pPr marL="0" indent="0">
              <a:buNone/>
            </a:pPr>
            <a:r>
              <a:rPr lang="pl-PL" sz="2400" dirty="0" smtClean="0"/>
              <a:t>w następujące urządzenia: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2400" dirty="0" smtClean="0"/>
              <a:t>Altanę działkową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2400" dirty="0" smtClean="0"/>
              <a:t>Szklarnię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2400" dirty="0" smtClean="0"/>
              <a:t>Tunel foliowy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2400" dirty="0" smtClean="0"/>
              <a:t>Okna inspektowe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2400" dirty="0" smtClean="0"/>
              <a:t>Studnię, sieć wodociągową, kanalizacyjną i elektryczną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2400" dirty="0" smtClean="0"/>
              <a:t>Zbiorniki wodne (basen, brodzik, oczko wodne)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2400" dirty="0" smtClean="0"/>
              <a:t>Pergole, trejaże, murki kwiatowe, ogródki skalne i kącki wypoczynkowe</a:t>
            </a:r>
          </a:p>
          <a:p>
            <a:pPr marL="514350" indent="-514350">
              <a:buFont typeface="+mj-lt"/>
              <a:buAutoNum type="arabicParenR"/>
            </a:pPr>
            <a:r>
              <a:rPr lang="pl-PL" sz="2400" dirty="0" smtClean="0"/>
              <a:t>Piaskownicę, huśtawkę i inne podobne urządzenia rekreacyjne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428736"/>
            <a:ext cx="8929718" cy="5429264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l-PL" sz="2300" dirty="0" smtClean="0"/>
              <a:t>Altana działkowca stanowi wolnostojący budynek rekreacyjno-wypoczynkowy lub inny obiekt budowlany spełniający taką funkcję, położony na terenie działki w ROD. Altana działkowa powinna być funkcjonalna i estetyczna.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300" dirty="0" smtClean="0"/>
              <a:t>Altana </a:t>
            </a:r>
            <a:r>
              <a:rPr lang="pl-PL" sz="2300" dirty="0"/>
              <a:t>może mieć powierzchnię zabudowy mierzoną po </a:t>
            </a:r>
            <a:r>
              <a:rPr lang="pl-PL" sz="2300" dirty="0" smtClean="0"/>
              <a:t>obrysie ścian </a:t>
            </a:r>
            <a:r>
              <a:rPr lang="pl-PL" sz="2300" dirty="0"/>
              <a:t>zewnętrznych </a:t>
            </a:r>
            <a:r>
              <a:rPr lang="pl-PL" sz="2300" b="1" u="sng" dirty="0">
                <a:solidFill>
                  <a:srgbClr val="C00000"/>
                </a:solidFill>
              </a:rPr>
              <a:t>do 35 </a:t>
            </a:r>
            <a:r>
              <a:rPr lang="pl-PL" sz="2300" b="1" u="sng" dirty="0" smtClean="0">
                <a:solidFill>
                  <a:srgbClr val="C00000"/>
                </a:solidFill>
              </a:rPr>
              <a:t>m</a:t>
            </a:r>
            <a:r>
              <a:rPr lang="pl-PL" sz="2300" b="1" u="sng" baseline="30000" dirty="0" smtClean="0">
                <a:solidFill>
                  <a:srgbClr val="C00000"/>
                </a:solidFill>
              </a:rPr>
              <a:t>2</a:t>
            </a:r>
            <a:r>
              <a:rPr lang="pl-PL" sz="2300" b="1" dirty="0" smtClean="0">
                <a:solidFill>
                  <a:srgbClr val="C00000"/>
                </a:solidFill>
              </a:rPr>
              <a:t>. </a:t>
            </a:r>
            <a:r>
              <a:rPr lang="pl-PL" sz="2300" dirty="0" smtClean="0"/>
              <a:t>Do powierzchni zabudowy nie wlicza się tarasu, werandy lub ganku, o ile ich łączna powierzchnia nie przekracza </a:t>
            </a:r>
            <a:r>
              <a:rPr lang="pl-PL" sz="2300" b="1" u="sng" dirty="0" smtClean="0">
                <a:solidFill>
                  <a:srgbClr val="C00000"/>
                </a:solidFill>
              </a:rPr>
              <a:t>12 m</a:t>
            </a:r>
            <a:r>
              <a:rPr lang="pl-PL" sz="2300" b="1" u="sng" baseline="30000" dirty="0" smtClean="0">
                <a:solidFill>
                  <a:srgbClr val="C00000"/>
                </a:solidFill>
              </a:rPr>
              <a:t>2</a:t>
            </a:r>
            <a:r>
              <a:rPr lang="pl-PL" sz="2300" b="1" u="sng" dirty="0" smtClean="0">
                <a:solidFill>
                  <a:srgbClr val="C00000"/>
                </a:solidFill>
              </a:rPr>
              <a:t>.</a:t>
            </a:r>
          </a:p>
          <a:p>
            <a:pPr marL="457200" indent="-457200" algn="just">
              <a:buAutoNum type="arabicPeriod" startAt="3"/>
            </a:pPr>
            <a:r>
              <a:rPr lang="pl-PL" sz="2300" dirty="0" smtClean="0"/>
              <a:t>Altana </a:t>
            </a:r>
            <a:r>
              <a:rPr lang="pl-PL" sz="2300" dirty="0"/>
              <a:t>działkowa może mieć wysokość </a:t>
            </a:r>
            <a:r>
              <a:rPr lang="pl-PL" sz="2300" b="1" dirty="0">
                <a:solidFill>
                  <a:srgbClr val="C00000"/>
                </a:solidFill>
              </a:rPr>
              <a:t>do 5 </a:t>
            </a:r>
            <a:r>
              <a:rPr lang="pl-PL" sz="2300" dirty="0"/>
              <a:t>metrów przy dachu stromym i </a:t>
            </a:r>
            <a:r>
              <a:rPr lang="pl-PL" sz="2300" b="1" dirty="0">
                <a:solidFill>
                  <a:srgbClr val="C00000"/>
                </a:solidFill>
              </a:rPr>
              <a:t>4</a:t>
            </a:r>
            <a:r>
              <a:rPr lang="pl-PL" sz="2300" dirty="0"/>
              <a:t> metrów przy dachu płaskim</a:t>
            </a:r>
            <a:r>
              <a:rPr lang="pl-PL" sz="2300" dirty="0" smtClean="0"/>
              <a:t>.</a:t>
            </a:r>
          </a:p>
          <a:p>
            <a:pPr marL="457200" indent="-457200" algn="just">
              <a:buAutoNum type="arabicPeriod" startAt="3"/>
            </a:pPr>
            <a:r>
              <a:rPr lang="pl-PL" sz="2300" dirty="0" smtClean="0"/>
              <a:t>Wysokość altany działkowej mierzy się od poziomu gruntu do najwyższego punktu dachu.</a:t>
            </a:r>
          </a:p>
          <a:p>
            <a:pPr marL="457200" indent="-457200" algn="just">
              <a:buNone/>
            </a:pPr>
            <a:r>
              <a:rPr lang="pl-PL" sz="2300" dirty="0" smtClean="0"/>
              <a:t>5.   Odległość </a:t>
            </a:r>
            <a:r>
              <a:rPr lang="pl-PL" sz="2300" dirty="0"/>
              <a:t>altany działkowej od granic działki nie może być </a:t>
            </a:r>
            <a:endParaRPr lang="pl-PL" sz="2300" dirty="0" smtClean="0"/>
          </a:p>
          <a:p>
            <a:pPr marL="457200" indent="-457200" algn="just">
              <a:buNone/>
            </a:pPr>
            <a:r>
              <a:rPr lang="pl-PL" sz="2300" dirty="0"/>
              <a:t>	</a:t>
            </a:r>
            <a:r>
              <a:rPr lang="pl-PL" sz="2300" dirty="0" smtClean="0"/>
              <a:t>mniejsza </a:t>
            </a:r>
            <a:r>
              <a:rPr lang="pl-PL" sz="2300" dirty="0"/>
              <a:t>niż </a:t>
            </a:r>
            <a:r>
              <a:rPr lang="pl-PL" sz="2300" b="1" dirty="0">
                <a:solidFill>
                  <a:srgbClr val="C00000"/>
                </a:solidFill>
              </a:rPr>
              <a:t>3</a:t>
            </a:r>
            <a:r>
              <a:rPr lang="pl-PL" sz="2300" dirty="0"/>
              <a:t> metry.</a:t>
            </a:r>
          </a:p>
          <a:p>
            <a:pPr marL="0" indent="0" algn="just">
              <a:buNone/>
            </a:pPr>
            <a:endParaRPr lang="pl-PL" sz="2300" dirty="0" smtClean="0"/>
          </a:p>
        </p:txBody>
      </p:sp>
      <p:sp>
        <p:nvSpPr>
          <p:cNvPr id="5" name="Prostokąt 4"/>
          <p:cNvSpPr/>
          <p:nvPr/>
        </p:nvSpPr>
        <p:spPr>
          <a:xfrm>
            <a:off x="571472" y="357166"/>
            <a:ext cx="707236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Regulamin ROD </a:t>
            </a:r>
            <a:r>
              <a:rPr lang="pl-PL" sz="2400" dirty="0" smtClean="0"/>
              <a:t>  </a:t>
            </a:r>
            <a:r>
              <a:rPr lang="pl-PL" dirty="0" smtClean="0"/>
              <a:t>	     </a:t>
            </a:r>
            <a:r>
              <a:rPr lang="pl-PL" sz="4100" dirty="0" smtClean="0"/>
              <a:t>§ 44</a:t>
            </a:r>
          </a:p>
          <a:p>
            <a:r>
              <a:rPr lang="pl-PL" sz="2800" b="1" dirty="0" smtClean="0">
                <a:solidFill>
                  <a:srgbClr val="00B050"/>
                </a:solidFill>
              </a:rPr>
              <a:t>Altana</a:t>
            </a:r>
            <a:endParaRPr lang="pl-PL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57158" y="214290"/>
            <a:ext cx="87868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Regulamin ROD </a:t>
            </a:r>
            <a:r>
              <a:rPr lang="pl-PL" sz="2400" dirty="0" smtClean="0"/>
              <a:t>  </a:t>
            </a:r>
            <a:r>
              <a:rPr lang="pl-PL" dirty="0" smtClean="0"/>
              <a:t>	     </a:t>
            </a:r>
            <a:r>
              <a:rPr lang="pl-PL" sz="4100" dirty="0" smtClean="0"/>
              <a:t>§ 44</a:t>
            </a:r>
          </a:p>
          <a:p>
            <a:r>
              <a:rPr lang="pl-PL" sz="2800" b="1" dirty="0" smtClean="0">
                <a:solidFill>
                  <a:srgbClr val="00B050"/>
                </a:solidFill>
              </a:rPr>
              <a:t>Altana</a:t>
            </a:r>
          </a:p>
          <a:p>
            <a:endParaRPr lang="pl-PL" sz="1100" b="1" dirty="0" smtClean="0">
              <a:solidFill>
                <a:srgbClr val="00B050"/>
              </a:solidFill>
            </a:endParaRPr>
          </a:p>
          <a:p>
            <a:r>
              <a:rPr lang="pl-PL" sz="2000" dirty="0" smtClean="0"/>
              <a:t>5. Odległość </a:t>
            </a:r>
            <a:r>
              <a:rPr lang="pl-PL" sz="2000" dirty="0"/>
              <a:t>altany działkowej od granic </a:t>
            </a:r>
            <a:r>
              <a:rPr lang="pl-PL" sz="2000" dirty="0" smtClean="0"/>
              <a:t>działki nie </a:t>
            </a:r>
            <a:r>
              <a:rPr lang="pl-PL" sz="2000" dirty="0"/>
              <a:t>może </a:t>
            </a:r>
            <a:r>
              <a:rPr lang="pl-PL" sz="2000" dirty="0" smtClean="0"/>
              <a:t>być mniejsza </a:t>
            </a:r>
            <a:r>
              <a:rPr lang="pl-PL" sz="2000" b="1" dirty="0">
                <a:solidFill>
                  <a:srgbClr val="C00000"/>
                </a:solidFill>
              </a:rPr>
              <a:t>niż 3 metry</a:t>
            </a:r>
            <a:r>
              <a:rPr lang="pl-PL" sz="2000" dirty="0"/>
              <a:t>.</a:t>
            </a:r>
            <a:endParaRPr lang="pl-PL" sz="2000" b="1" dirty="0"/>
          </a:p>
        </p:txBody>
      </p:sp>
      <p:sp>
        <p:nvSpPr>
          <p:cNvPr id="7" name="Prostokąt 6"/>
          <p:cNvSpPr/>
          <p:nvPr/>
        </p:nvSpPr>
        <p:spPr>
          <a:xfrm>
            <a:off x="500002" y="5643578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 startAt="6"/>
            </a:pPr>
            <a:r>
              <a:rPr lang="pl-PL" sz="2000" dirty="0" smtClean="0"/>
              <a:t>Jeżeli </a:t>
            </a:r>
            <a:r>
              <a:rPr lang="pl-PL" sz="2000" dirty="0"/>
              <a:t>plan zagospodarowania ROD określa miejsce usytuowania altany działkowej, działkowiec może wybudować altanę działkową tylko zgodnie </a:t>
            </a:r>
            <a:endParaRPr lang="pl-PL" sz="2000" dirty="0" smtClean="0"/>
          </a:p>
          <a:p>
            <a:pPr marL="457200" indent="-457200" algn="just"/>
            <a:r>
              <a:rPr lang="pl-PL" sz="2000" dirty="0"/>
              <a:t> </a:t>
            </a:r>
            <a:r>
              <a:rPr lang="pl-PL" sz="2000" dirty="0" smtClean="0"/>
              <a:t>       z </a:t>
            </a:r>
            <a:r>
              <a:rPr lang="pl-PL" sz="2000" dirty="0"/>
              <a:t>tym planem.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07" t="4722" r="8956" b="59586"/>
          <a:stretch/>
        </p:blipFill>
        <p:spPr>
          <a:xfrm rot="60000">
            <a:off x="816478" y="1852355"/>
            <a:ext cx="7643949" cy="358410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786182" y="385762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Altana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992642"/>
            <a:ext cx="7809318" cy="546183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42844" y="357166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00B050"/>
                </a:solidFill>
              </a:rPr>
              <a:t>DACH PŁASKI </a:t>
            </a:r>
            <a:endParaRPr lang="pl-PL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500174"/>
            <a:ext cx="7482246" cy="5209881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14282" y="357167"/>
            <a:ext cx="8786874" cy="64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00B050"/>
                </a:solidFill>
              </a:rPr>
              <a:t>DACH DWUSPADOWY </a:t>
            </a:r>
            <a:endParaRPr lang="pl-PL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027584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B050"/>
                </a:solidFill>
              </a:rPr>
              <a:t>Wymiary altany o dachu płaskim </a:t>
            </a:r>
            <a:br>
              <a:rPr lang="pl-PL" sz="3600" b="1" dirty="0" smtClean="0">
                <a:solidFill>
                  <a:srgbClr val="00B050"/>
                </a:solidFill>
              </a:rPr>
            </a:br>
            <a:r>
              <a:rPr lang="pl-PL" sz="3600" b="1" dirty="0" smtClean="0">
                <a:solidFill>
                  <a:srgbClr val="00B050"/>
                </a:solidFill>
              </a:rPr>
              <a:t>na gruncie ze spadkiem</a:t>
            </a:r>
            <a:endParaRPr lang="pl-PL" sz="3600" b="1" dirty="0">
              <a:solidFill>
                <a:srgbClr val="00B05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44" t="73100" r="51216" b="1701"/>
          <a:stretch/>
        </p:blipFill>
        <p:spPr>
          <a:xfrm>
            <a:off x="0" y="1357298"/>
            <a:ext cx="4724248" cy="478634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129" t="73100" r="3144" b="1701"/>
          <a:stretch/>
        </p:blipFill>
        <p:spPr>
          <a:xfrm>
            <a:off x="4541616" y="1357298"/>
            <a:ext cx="4449984" cy="4735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974</Words>
  <Application>Microsoft Office PowerPoint</Application>
  <PresentationFormat>Pokaz na ekranie (4:3)</PresentationFormat>
  <Paragraphs>159</Paragraphs>
  <Slides>32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Wymiary altany o dachu płaskim  na gruncie ze spadkiem</vt:lpstr>
      <vt:lpstr>Wymiary altany o dachu dwuspadowym  (stromym) na gruncie ze spadkiem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Pergola Trejaż</vt:lpstr>
      <vt:lpstr>Slajd 22</vt:lpstr>
      <vt:lpstr>Rośliny pnące</vt:lpstr>
      <vt:lpstr>Rośliny pnące</vt:lpstr>
      <vt:lpstr>Rośliny pnące</vt:lpstr>
      <vt:lpstr>Rośliny pnące</vt:lpstr>
      <vt:lpstr>Slajd 27</vt:lpstr>
      <vt:lpstr>Slajd 28</vt:lpstr>
      <vt:lpstr>Slajd 29</vt:lpstr>
      <vt:lpstr>Slajd 30</vt:lpstr>
      <vt:lpstr>Slajd 31</vt:lpstr>
      <vt:lpstr>DZIĘKUJĘ  ZA POŚWIĘCONY CZAS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Przemo</dc:creator>
  <cp:lastModifiedBy>Przemo</cp:lastModifiedBy>
  <cp:revision>39</cp:revision>
  <dcterms:created xsi:type="dcterms:W3CDTF">2018-03-28T10:05:28Z</dcterms:created>
  <dcterms:modified xsi:type="dcterms:W3CDTF">2018-04-03T08:49:41Z</dcterms:modified>
</cp:coreProperties>
</file>